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40" r:id="rId2"/>
    <p:sldId id="341" r:id="rId3"/>
    <p:sldId id="284" r:id="rId4"/>
    <p:sldId id="286" r:id="rId5"/>
    <p:sldId id="287" r:id="rId6"/>
    <p:sldId id="288" r:id="rId7"/>
    <p:sldId id="289" r:id="rId8"/>
    <p:sldId id="290" r:id="rId9"/>
    <p:sldId id="291" r:id="rId10"/>
    <p:sldId id="292" r:id="rId11"/>
    <p:sldId id="308" r:id="rId12"/>
    <p:sldId id="311" r:id="rId13"/>
    <p:sldId id="312" r:id="rId14"/>
    <p:sldId id="313" r:id="rId15"/>
    <p:sldId id="348" r:id="rId16"/>
    <p:sldId id="346" r:id="rId17"/>
    <p:sldId id="316" r:id="rId18"/>
    <p:sldId id="320" r:id="rId19"/>
    <p:sldId id="321" r:id="rId20"/>
    <p:sldId id="317" r:id="rId21"/>
    <p:sldId id="318" r:id="rId22"/>
    <p:sldId id="319" r:id="rId23"/>
    <p:sldId id="295" r:id="rId24"/>
    <p:sldId id="296" r:id="rId25"/>
    <p:sldId id="297" r:id="rId26"/>
    <p:sldId id="345" r:id="rId27"/>
    <p:sldId id="347" r:id="rId28"/>
    <p:sldId id="301" r:id="rId29"/>
    <p:sldId id="303" r:id="rId30"/>
    <p:sldId id="306" r:id="rId31"/>
    <p:sldId id="349" r:id="rId32"/>
    <p:sldId id="35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2" autoAdjust="0"/>
    <p:restoredTop sz="86420" autoAdjust="0"/>
  </p:normalViewPr>
  <p:slideViewPr>
    <p:cSldViewPr>
      <p:cViewPr varScale="1">
        <p:scale>
          <a:sx n="63" d="100"/>
          <a:sy n="63" d="100"/>
        </p:scale>
        <p:origin x="-1350" y="-96"/>
      </p:cViewPr>
      <p:guideLst>
        <p:guide orient="horz" pos="2160"/>
        <p:guide pos="2880"/>
      </p:guideLst>
    </p:cSldViewPr>
  </p:slideViewPr>
  <p:outlineViewPr>
    <p:cViewPr>
      <p:scale>
        <a:sx n="33" d="100"/>
        <a:sy n="33" d="100"/>
      </p:scale>
      <p:origin x="0" y="6269"/>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4E28E1-0AD8-417E-AF96-8026D40937D5}" type="datetimeFigureOut">
              <a:rPr lang="en-US" smtClean="0"/>
              <a:pPr/>
              <a:t>11/21/2015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FB80C4-4060-4921-B116-3861B005F9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FB80C4-4060-4921-B116-3861B005F98F}"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FB80C4-4060-4921-B116-3861B005F98F}"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06F7D8-F722-4A50-B87E-3583F9F2A0F7}" type="datetimeFigureOut">
              <a:rPr lang="en-US" smtClean="0"/>
              <a:pPr/>
              <a:t>11/21/2015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02F57-5AE5-4153-9DBB-B7544625A27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06F7D8-F722-4A50-B87E-3583F9F2A0F7}" type="datetimeFigureOut">
              <a:rPr lang="en-US" smtClean="0"/>
              <a:pPr/>
              <a:t>11/21/2015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02F57-5AE5-4153-9DBB-B7544625A2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362200"/>
            <a:ext cx="8229600" cy="3763963"/>
          </a:xfrm>
        </p:spPr>
        <p:txBody>
          <a:bodyPr>
            <a:normAutofit/>
          </a:bodyPr>
          <a:lstStyle/>
          <a:p>
            <a:pPr algn="ctr">
              <a:buNone/>
            </a:pPr>
            <a:r>
              <a:rPr lang="zh-CN" altLang="en-US" sz="9600" dirty="0" smtClean="0"/>
              <a:t>未来的三十年</a:t>
            </a:r>
            <a:endParaRPr lang="en-US" sz="9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fontScale="85000" lnSpcReduction="20000"/>
          </a:bodyPr>
          <a:lstStyle/>
          <a:p>
            <a:pPr>
              <a:buNone/>
            </a:pPr>
            <a:r>
              <a:rPr lang="zh-TW" altLang="en-US" dirty="0" smtClean="0"/>
              <a:t>全體皆以福音為中心</a:t>
            </a:r>
            <a:br>
              <a:rPr lang="zh-TW" altLang="en-US" dirty="0" smtClean="0"/>
            </a:br>
            <a:r>
              <a:rPr lang="zh-TW" altLang="en-US" dirty="0" smtClean="0"/>
              <a:t/>
            </a:r>
            <a:br>
              <a:rPr lang="zh-TW" altLang="en-US" dirty="0" smtClean="0"/>
            </a:br>
            <a:r>
              <a:rPr lang="zh-TW" altLang="en-US" dirty="0" smtClean="0"/>
              <a:t>今天福音乃是我們的職業，別的事都是帶手作的。我們要以福音為中心；職業不過叫我們有一口飯喫，維持我們身體活下去而已，其目的乃是為著福音。真正的傳福音是全體的，三五個人傳福音還不能算數。今天需要普遍的、每個人都傳福音。弟兄姊妹若看見教會乃是一個身體，就不能再單獨了。最有祝福的事，也是最舒服的事，就是為福音擺上。只有錢財在神那裏，纔是最喜樂的時候。許多人也許得著太多了，所以不能喜樂；若失去一點，就會喜樂多一點。這是一件大事。職業高低不是問題，問題乃是我們的目的是甚麼。有人上班，有人在家看管兒女，但一切都是要為福音擺上。</a:t>
            </a:r>
            <a:br>
              <a:rPr lang="zh-TW" altLang="en-US" dirty="0" smtClean="0"/>
            </a:br>
            <a:r>
              <a:rPr lang="zh-TW" altLang="en-US" dirty="0" smtClean="0"/>
              <a:t/>
            </a:r>
            <a:br>
              <a:rPr lang="zh-TW" altLang="en-US" dirty="0" smtClean="0"/>
            </a:br>
            <a:r>
              <a:rPr lang="zh-TW" altLang="en-US" dirty="0" smtClean="0"/>
              <a:t>我聽到常受弟兄在煙臺所作的，也聽到他在上海所作的，這些工作都是十分對的。但我要加上一點，在奉獻上必須作到個個都有分，個個都交出來。假若弟兄姊妹都是交出來的，下一代就不需要說交出來了。到那時，人一信就交出來，一信就奉獻了。</a:t>
            </a:r>
            <a:r>
              <a:rPr lang="en-US" altLang="zh-CN" dirty="0" smtClean="0"/>
              <a:t>--CWWN </a:t>
            </a:r>
            <a:r>
              <a:rPr lang="zh-CN" altLang="en-US" dirty="0" smtClean="0"/>
              <a:t> </a:t>
            </a:r>
            <a:r>
              <a:rPr lang="en-US" altLang="zh-CN" dirty="0" smtClean="0"/>
              <a:t>ch10</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jj.emuch.net/image2/e7/29/2149856_1355400574_948.jpg"/>
          <p:cNvPicPr>
            <a:picLocks noGrp="1"/>
          </p:cNvPicPr>
          <p:nvPr>
            <p:ph idx="1"/>
          </p:nvPr>
        </p:nvPicPr>
        <p:blipFill>
          <a:blip r:embed="rId2" cstate="print"/>
          <a:srcRect/>
          <a:stretch>
            <a:fillRect/>
          </a:stretch>
        </p:blipFill>
        <p:spPr bwMode="auto">
          <a:xfrm>
            <a:off x="1524000" y="0"/>
            <a:ext cx="5562599" cy="6858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4 megatrends</a:t>
            </a:r>
            <a:br>
              <a:rPr lang="en-US" altLang="zh-CN" dirty="0" smtClean="0"/>
            </a:br>
            <a:r>
              <a:rPr lang="zh-CN" altLang="en-US" dirty="0" smtClean="0"/>
              <a:t>四個宏觀趋势</a:t>
            </a:r>
            <a:endParaRPr lang="en-US" dirty="0"/>
          </a:p>
        </p:txBody>
      </p:sp>
      <p:sp>
        <p:nvSpPr>
          <p:cNvPr id="3" name="Content Placeholder 2"/>
          <p:cNvSpPr>
            <a:spLocks noGrp="1"/>
          </p:cNvSpPr>
          <p:nvPr>
            <p:ph idx="1"/>
          </p:nvPr>
        </p:nvSpPr>
        <p:spPr/>
        <p:txBody>
          <a:bodyPr/>
          <a:lstStyle/>
          <a:p>
            <a:pPr>
              <a:buNone/>
            </a:pPr>
            <a:r>
              <a:rPr lang="en-US" altLang="zh-CN" dirty="0" smtClean="0"/>
              <a:t>1.</a:t>
            </a:r>
            <a:r>
              <a:rPr lang="zh-CN" altLang="en-US" dirty="0" smtClean="0"/>
              <a:t>个人权力的提高；全球中产阶级壮大，贫困减少，加上新型通信方式，全世界个人的能力得到提高</a:t>
            </a:r>
            <a:endParaRPr lang="en-US" altLang="zh-CN" dirty="0" smtClean="0"/>
          </a:p>
          <a:p>
            <a:pPr>
              <a:buNone/>
            </a:pPr>
            <a:r>
              <a:rPr lang="en-US" altLang="zh-CN" dirty="0" smtClean="0"/>
              <a:t>2.</a:t>
            </a:r>
            <a:r>
              <a:rPr lang="zh-CN" altLang="en-US" dirty="0" smtClean="0"/>
              <a:t>霸权不复存在，权力将转变为“多极化世界的联盟”</a:t>
            </a:r>
            <a:endParaRPr lang="en-US" altLang="zh-CN" dirty="0" smtClean="0"/>
          </a:p>
          <a:p>
            <a:pPr>
              <a:buNone/>
            </a:pPr>
            <a:r>
              <a:rPr lang="en-US" altLang="zh-CN" dirty="0" smtClean="0"/>
              <a:t>3.</a:t>
            </a:r>
            <a:r>
              <a:rPr lang="zh-CN" altLang="en-US" dirty="0" smtClean="0"/>
              <a:t>人口结构：老龄化、城市化，大量移民现象</a:t>
            </a:r>
            <a:endParaRPr lang="en-US" altLang="zh-CN" dirty="0" smtClean="0"/>
          </a:p>
          <a:p>
            <a:pPr>
              <a:buNone/>
            </a:pPr>
            <a:r>
              <a:rPr lang="en-US" altLang="zh-CN" dirty="0" smtClean="0"/>
              <a:t>4.</a:t>
            </a:r>
            <a:r>
              <a:rPr lang="zh-CN" altLang="en-US" dirty="0" smtClean="0"/>
              <a:t>粮食、水、能源三者的需求将大幅度增加。</a:t>
            </a:r>
            <a:endParaRPr lang="en-US" altLang="zh-CN" dirty="0" smtClean="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dirty="0" smtClean="0"/>
              <a:t>“</a:t>
            </a:r>
            <a:r>
              <a:rPr lang="en-US" altLang="zh-CN" dirty="0" smtClean="0"/>
              <a:t>These trends, which are virtually certain, exist today, but during the next 15-20 years they will gain much greater momentum, producing a qualitatively different world”</a:t>
            </a:r>
          </a:p>
          <a:p>
            <a:pPr>
              <a:buNone/>
            </a:pPr>
            <a:r>
              <a:rPr lang="zh-CN" altLang="en-US" dirty="0" smtClean="0"/>
              <a:t>这些宏观趋势</a:t>
            </a:r>
            <a:r>
              <a:rPr lang="en-US" altLang="zh-CN" dirty="0" smtClean="0"/>
              <a:t>,</a:t>
            </a:r>
            <a:r>
              <a:rPr lang="zh-CN" altLang="en-US" dirty="0" smtClean="0"/>
              <a:t>不但将来肯定发生</a:t>
            </a:r>
            <a:r>
              <a:rPr lang="en-US" altLang="zh-CN" dirty="0" smtClean="0"/>
              <a:t>,</a:t>
            </a:r>
            <a:r>
              <a:rPr lang="zh-CN" altLang="en-US" dirty="0" smtClean="0"/>
              <a:t>并且已经发生</a:t>
            </a:r>
            <a:r>
              <a:rPr lang="en-US" altLang="zh-CN" dirty="0" smtClean="0"/>
              <a:t>.</a:t>
            </a:r>
            <a:r>
              <a:rPr lang="zh-CN" altLang="en-US" dirty="0" smtClean="0"/>
              <a:t>但在要来</a:t>
            </a:r>
            <a:r>
              <a:rPr lang="en-US" altLang="zh-CN" dirty="0" smtClean="0"/>
              <a:t>15</a:t>
            </a:r>
            <a:r>
              <a:rPr lang="zh-CN" altLang="en-US" dirty="0" smtClean="0"/>
              <a:t>至</a:t>
            </a:r>
            <a:r>
              <a:rPr lang="en-US" altLang="zh-CN" dirty="0" smtClean="0"/>
              <a:t>20</a:t>
            </a:r>
            <a:r>
              <a:rPr lang="zh-CN" altLang="en-US" dirty="0" smtClean="0"/>
              <a:t>年间</a:t>
            </a:r>
            <a:r>
              <a:rPr lang="en-US" altLang="zh-CN" dirty="0" smtClean="0"/>
              <a:t>,</a:t>
            </a:r>
            <a:r>
              <a:rPr lang="zh-CN" altLang="en-US" dirty="0" smtClean="0"/>
              <a:t>它们将会加快脚步</a:t>
            </a:r>
            <a:r>
              <a:rPr lang="en-US" altLang="zh-CN" dirty="0" smtClean="0"/>
              <a:t>,</a:t>
            </a:r>
            <a:r>
              <a:rPr lang="zh-CN" altLang="en-US" dirty="0" smtClean="0"/>
              <a:t>带进一個本质上不同的世界</a:t>
            </a:r>
            <a:r>
              <a:rPr lang="en-US" altLang="zh-CN"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9600" dirty="0" smtClean="0"/>
              <a:t>Tectonic shifts</a:t>
            </a:r>
          </a:p>
          <a:p>
            <a:pPr algn="ctr">
              <a:buNone/>
            </a:pPr>
            <a:r>
              <a:rPr lang="zh-CN" altLang="en-US" sz="9600" dirty="0" smtClean="0"/>
              <a:t>地層板块移動</a:t>
            </a:r>
            <a:endParaRPr lang="en-US" sz="9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明天的世界</a:t>
            </a:r>
            <a:endParaRPr lang="en-US" dirty="0"/>
          </a:p>
        </p:txBody>
      </p:sp>
      <p:sp>
        <p:nvSpPr>
          <p:cNvPr id="3" name="Content Placeholder 2"/>
          <p:cNvSpPr>
            <a:spLocks noGrp="1"/>
          </p:cNvSpPr>
          <p:nvPr>
            <p:ph idx="1"/>
          </p:nvPr>
        </p:nvSpPr>
        <p:spPr>
          <a:xfrm>
            <a:off x="457200" y="1600200"/>
            <a:ext cx="8229600" cy="5257800"/>
          </a:xfrm>
        </p:spPr>
        <p:txBody>
          <a:bodyPr>
            <a:normAutofit fontScale="92500" lnSpcReduction="20000"/>
          </a:bodyPr>
          <a:lstStyle/>
          <a:p>
            <a:pPr>
              <a:buNone/>
            </a:pPr>
            <a:r>
              <a:rPr lang="en-US" dirty="0" smtClean="0"/>
              <a:t>The world of 2030 will be radically transformed from our world today. By 2030, no country will be a hegemonic power. </a:t>
            </a:r>
          </a:p>
          <a:p>
            <a:pPr>
              <a:buNone/>
            </a:pPr>
            <a:r>
              <a:rPr lang="en-US" dirty="0" smtClean="0"/>
              <a:t>Tectonic shifts—critical changes to key features of our global environment that will affect how the world “works”. The world could be transformed in radically different ways… We are heading into uncharted waters… Major powers are at odds; the potential for conflicts rises. More countries fail…, the world is reasonably wealthy, but it is less secure as the dark side of globalization poses an increasing challenge in domestic and international politics.</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明天的世界</a:t>
            </a:r>
            <a:endParaRPr lang="en-US" dirty="0"/>
          </a:p>
        </p:txBody>
      </p:sp>
      <p:sp>
        <p:nvSpPr>
          <p:cNvPr id="3" name="Content Placeholder 2"/>
          <p:cNvSpPr>
            <a:spLocks noGrp="1"/>
          </p:cNvSpPr>
          <p:nvPr>
            <p:ph idx="1"/>
          </p:nvPr>
        </p:nvSpPr>
        <p:spPr>
          <a:xfrm>
            <a:off x="0" y="1905000"/>
            <a:ext cx="9144000" cy="4221163"/>
          </a:xfrm>
        </p:spPr>
        <p:txBody>
          <a:bodyPr/>
          <a:lstStyle/>
          <a:p>
            <a:pPr>
              <a:buNone/>
            </a:pPr>
            <a:r>
              <a:rPr lang="en-US" altLang="zh-CN" dirty="0" smtClean="0"/>
              <a:t>Ian </a:t>
            </a:r>
            <a:r>
              <a:rPr lang="en-US" altLang="zh-CN" dirty="0" err="1" smtClean="0"/>
              <a:t>Bremmmer</a:t>
            </a:r>
            <a:r>
              <a:rPr lang="en-US" altLang="zh-CN" dirty="0" smtClean="0"/>
              <a:t>—G-Zero World   </a:t>
            </a:r>
            <a:r>
              <a:rPr lang="zh-CN" altLang="en-US" dirty="0" smtClean="0"/>
              <a:t>零大国世界</a:t>
            </a:r>
            <a:endParaRPr lang="en-US" altLang="zh-CN" dirty="0" smtClean="0"/>
          </a:p>
          <a:p>
            <a:pPr>
              <a:buNone/>
            </a:pPr>
            <a:r>
              <a:rPr lang="en-US" altLang="zh-CN" dirty="0" smtClean="0"/>
              <a:t>Al Gore---Earth Inc, Global Mind </a:t>
            </a:r>
            <a:r>
              <a:rPr lang="zh-CN" altLang="en-US" dirty="0" smtClean="0"/>
              <a:t>地球公司</a:t>
            </a:r>
            <a:r>
              <a:rPr lang="en-US" altLang="zh-CN" dirty="0" smtClean="0"/>
              <a:t>,</a:t>
            </a:r>
            <a:r>
              <a:rPr lang="zh-CN" altLang="en-US" dirty="0" smtClean="0"/>
              <a:t>世界领導者</a:t>
            </a:r>
            <a:endParaRPr lang="en-US" altLang="zh-CN" dirty="0" smtClean="0"/>
          </a:p>
          <a:p>
            <a:pPr>
              <a:buNone/>
            </a:pPr>
            <a:r>
              <a:rPr lang="en-US" altLang="zh-CN" dirty="0" smtClean="0"/>
              <a:t>George Freedman—Crisis World </a:t>
            </a:r>
            <a:r>
              <a:rPr lang="zh-CN" altLang="en-US" dirty="0" smtClean="0"/>
              <a:t>危机世界</a:t>
            </a:r>
            <a:endParaRPr lang="en-US" altLang="zh-CN" dirty="0" smtClean="0"/>
          </a:p>
          <a:p>
            <a:pPr>
              <a:buNone/>
            </a:pPr>
            <a:r>
              <a:rPr lang="en-US" altLang="zh-CN" dirty="0" smtClean="0"/>
              <a:t>Thom </a:t>
            </a:r>
            <a:r>
              <a:rPr lang="en-US" altLang="zh-CN" dirty="0" err="1" smtClean="0"/>
              <a:t>Shanker</a:t>
            </a:r>
            <a:r>
              <a:rPr lang="en-US" altLang="zh-CN" dirty="0" smtClean="0"/>
              <a:t>, Ian </a:t>
            </a:r>
            <a:r>
              <a:rPr lang="en-US" altLang="zh-CN" dirty="0" err="1" smtClean="0"/>
              <a:t>Bremmer</a:t>
            </a:r>
            <a:r>
              <a:rPr lang="en-US" altLang="zh-CN" dirty="0" smtClean="0"/>
              <a:t>, </a:t>
            </a:r>
            <a:r>
              <a:rPr lang="zh-CN" altLang="en-US" dirty="0" smtClean="0"/>
              <a:t>辛华</a:t>
            </a:r>
            <a:r>
              <a:rPr lang="en-US" altLang="zh-CN" dirty="0" smtClean="0"/>
              <a:t>---</a:t>
            </a:r>
            <a:r>
              <a:rPr lang="zh-CN" altLang="en-US" dirty="0" smtClean="0"/>
              <a:t>中国崛强</a:t>
            </a:r>
            <a:endParaRPr lang="en-US" altLang="zh-CN" dirty="0" smtClean="0"/>
          </a:p>
          <a:p>
            <a:pPr>
              <a:buNone/>
            </a:pPr>
            <a:endParaRPr lang="en-US" altLang="zh-CN"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世界局势与神</a:t>
            </a:r>
            <a:r>
              <a:rPr lang="zh-CN" altLang="en-US" dirty="0" smtClean="0">
                <a:solidFill>
                  <a:srgbClr val="FF0000"/>
                </a:solidFill>
              </a:rPr>
              <a:t>今天</a:t>
            </a:r>
            <a:r>
              <a:rPr lang="zh-CN" altLang="en-US" dirty="0" smtClean="0"/>
              <a:t>的行动（</a:t>
            </a:r>
            <a:r>
              <a:rPr lang="en-US" altLang="zh-CN" dirty="0" smtClean="0">
                <a:solidFill>
                  <a:srgbClr val="FF0000"/>
                </a:solidFill>
              </a:rPr>
              <a:t>2013</a:t>
            </a:r>
            <a:r>
              <a:rPr lang="zh-CN" altLang="en-US" dirty="0" smtClean="0"/>
              <a:t>）</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a:buNone/>
            </a:pPr>
            <a:r>
              <a:rPr lang="en-US" altLang="zh-CN" dirty="0" smtClean="0"/>
              <a:t>1.</a:t>
            </a:r>
            <a:r>
              <a:rPr lang="zh-CN" altLang="en-US" dirty="0" smtClean="0"/>
              <a:t>祂從一本造出萬族的人</a:t>
            </a:r>
            <a:r>
              <a:rPr lang="en-US" altLang="zh-CN" dirty="0" smtClean="0"/>
              <a:t>,</a:t>
            </a:r>
            <a:r>
              <a:rPr lang="zh-CN" altLang="en-US" dirty="0" smtClean="0"/>
              <a:t>住在全地上</a:t>
            </a:r>
            <a:r>
              <a:rPr lang="en-US" altLang="zh-CN" dirty="0" smtClean="0"/>
              <a:t>,</a:t>
            </a:r>
            <a:r>
              <a:rPr lang="zh-CN" altLang="en-US" dirty="0" smtClean="0"/>
              <a:t>并且预先定準他们的时期</a:t>
            </a:r>
            <a:r>
              <a:rPr lang="en-US" altLang="zh-CN" dirty="0" smtClean="0"/>
              <a:t>,</a:t>
            </a:r>
            <a:r>
              <a:rPr lang="zh-CN" altLang="en-US" dirty="0" smtClean="0"/>
              <a:t>和居住的疆界</a:t>
            </a:r>
            <a:r>
              <a:rPr lang="en-US" altLang="zh-CN" dirty="0" smtClean="0"/>
              <a:t>”</a:t>
            </a:r>
          </a:p>
          <a:p>
            <a:pPr>
              <a:buNone/>
            </a:pPr>
            <a:r>
              <a:rPr lang="en-US" altLang="zh-CN" dirty="0" smtClean="0"/>
              <a:t>2. </a:t>
            </a:r>
            <a:r>
              <a:rPr lang="zh-CN" altLang="en-US" dirty="0" smtClean="0"/>
              <a:t>神在环境的成就</a:t>
            </a:r>
            <a:r>
              <a:rPr lang="en-US" altLang="zh-CN" dirty="0" smtClean="0"/>
              <a:t>,</a:t>
            </a:r>
            <a:r>
              <a:rPr lang="zh-CN" altLang="en-US" dirty="0" smtClean="0"/>
              <a:t>为要成全祂的经纶</a:t>
            </a:r>
            <a:r>
              <a:rPr lang="en-US" altLang="zh-CN" dirty="0" smtClean="0"/>
              <a:t>.</a:t>
            </a:r>
          </a:p>
          <a:p>
            <a:pPr>
              <a:buNone/>
            </a:pPr>
            <a:r>
              <a:rPr lang="en-US" altLang="zh-CN" dirty="0" smtClean="0"/>
              <a:t>3. </a:t>
            </a:r>
            <a:r>
              <a:rPr lang="zh-CN" altLang="en-US" dirty="0" smtClean="0"/>
              <a:t>甚麽是今天</a:t>
            </a:r>
            <a:r>
              <a:rPr lang="en-US" altLang="zh-CN" dirty="0" smtClean="0"/>
              <a:t>”</a:t>
            </a:r>
            <a:r>
              <a:rPr lang="zh-CN" altLang="en-US" dirty="0" smtClean="0"/>
              <a:t>合式的环境</a:t>
            </a:r>
            <a:r>
              <a:rPr lang="en-US" altLang="zh-CN" dirty="0" smtClean="0"/>
              <a:t>”?</a:t>
            </a:r>
          </a:p>
          <a:p>
            <a:pPr>
              <a:buNone/>
            </a:pPr>
            <a:r>
              <a:rPr lang="en-US" altLang="zh-CN" dirty="0" smtClean="0"/>
              <a:t>	</a:t>
            </a:r>
            <a:r>
              <a:rPr lang="zh-CN" altLang="en-US" dirty="0" smtClean="0">
                <a:solidFill>
                  <a:srgbClr val="FF0000"/>
                </a:solidFill>
                <a:latin typeface="+mn-ea"/>
              </a:rPr>
              <a:t>语言</a:t>
            </a:r>
            <a:r>
              <a:rPr lang="en-US" altLang="zh-CN" dirty="0" smtClean="0">
                <a:solidFill>
                  <a:srgbClr val="FF0000"/>
                </a:solidFill>
                <a:latin typeface="+mn-ea"/>
              </a:rPr>
              <a:t>,</a:t>
            </a:r>
            <a:r>
              <a:rPr lang="zh-CN" altLang="en-US" dirty="0" smtClean="0">
                <a:solidFill>
                  <a:srgbClr val="FF0000"/>
                </a:solidFill>
                <a:latin typeface="+mn-ea"/>
              </a:rPr>
              <a:t>管治</a:t>
            </a:r>
            <a:r>
              <a:rPr lang="en-US" altLang="zh-CN" dirty="0" smtClean="0">
                <a:solidFill>
                  <a:srgbClr val="FF0000"/>
                </a:solidFill>
                <a:latin typeface="+mn-ea"/>
              </a:rPr>
              <a:t>,</a:t>
            </a:r>
            <a:r>
              <a:rPr lang="zh-CN" altLang="en-US" dirty="0" smtClean="0">
                <a:solidFill>
                  <a:srgbClr val="FF0000"/>
                </a:solidFill>
                <a:latin typeface="+mn-ea"/>
              </a:rPr>
              <a:t>道路</a:t>
            </a:r>
            <a:r>
              <a:rPr lang="en-US" altLang="zh-CN" dirty="0" smtClean="0">
                <a:solidFill>
                  <a:srgbClr val="FF0000"/>
                </a:solidFill>
                <a:latin typeface="+mn-ea"/>
              </a:rPr>
              <a:t>,</a:t>
            </a:r>
            <a:r>
              <a:rPr lang="zh-CN" altLang="en-US" dirty="0" smtClean="0">
                <a:solidFill>
                  <a:srgbClr val="FF0000"/>
                </a:solidFill>
                <a:latin typeface="+mn-ea"/>
              </a:rPr>
              <a:t>法律</a:t>
            </a:r>
            <a:r>
              <a:rPr lang="en-US" altLang="zh-CN" dirty="0" smtClean="0">
                <a:solidFill>
                  <a:srgbClr val="FF0000"/>
                </a:solidFill>
                <a:latin typeface="+mn-ea"/>
              </a:rPr>
              <a:t>,</a:t>
            </a:r>
            <a:r>
              <a:rPr lang="zh-CN" altLang="en-US" dirty="0" smtClean="0">
                <a:solidFill>
                  <a:srgbClr val="FF0000"/>
                </a:solidFill>
                <a:latin typeface="+mn-ea"/>
              </a:rPr>
              <a:t>旅行</a:t>
            </a:r>
            <a:r>
              <a:rPr lang="en-US" altLang="zh-CN" dirty="0" smtClean="0">
                <a:solidFill>
                  <a:srgbClr val="FF0000"/>
                </a:solidFill>
                <a:latin typeface="+mn-ea"/>
              </a:rPr>
              <a:t>.</a:t>
            </a:r>
            <a:endParaRPr lang="en-US" altLang="zh-CN" dirty="0" smtClean="0">
              <a:solidFill>
                <a:srgbClr val="FF0000"/>
              </a:solidFill>
            </a:endParaRPr>
          </a:p>
          <a:p>
            <a:pPr marL="342900" lvl="1" indent="-342900">
              <a:buNone/>
            </a:pPr>
            <a:r>
              <a:rPr lang="en-US" altLang="zh-CN" dirty="0" smtClean="0"/>
              <a:t>4. </a:t>
            </a:r>
            <a:r>
              <a:rPr lang="zh-CN" altLang="en-US" sz="3200" dirty="0" smtClean="0">
                <a:latin typeface="+mn-ea"/>
              </a:rPr>
              <a:t>撒但的对抗</a:t>
            </a:r>
            <a:r>
              <a:rPr lang="en-US" altLang="zh-CN" sz="3200" dirty="0" smtClean="0">
                <a:latin typeface="+mn-ea"/>
              </a:rPr>
              <a:t>—</a:t>
            </a:r>
            <a:r>
              <a:rPr lang="zh-CN" altLang="en-US" sz="3200" dirty="0" smtClean="0">
                <a:solidFill>
                  <a:srgbClr val="FF0000"/>
                </a:solidFill>
                <a:latin typeface="+mn-ea"/>
              </a:rPr>
              <a:t>逼迫</a:t>
            </a:r>
            <a:r>
              <a:rPr lang="en-US" altLang="zh-CN" sz="3200" dirty="0" smtClean="0">
                <a:solidFill>
                  <a:srgbClr val="FF0000"/>
                </a:solidFill>
                <a:latin typeface="+mn-ea"/>
              </a:rPr>
              <a:t>,</a:t>
            </a:r>
            <a:r>
              <a:rPr lang="zh-CN" altLang="en-US" sz="3200" dirty="0" smtClean="0">
                <a:solidFill>
                  <a:srgbClr val="FF0000"/>
                </a:solidFill>
                <a:latin typeface="+mn-ea"/>
              </a:rPr>
              <a:t>政治</a:t>
            </a:r>
            <a:endParaRPr lang="en-US" altLang="zh-CN" sz="3200" dirty="0" smtClean="0">
              <a:solidFill>
                <a:srgbClr val="FF0000"/>
              </a:solidFill>
              <a:latin typeface="+mn-ea"/>
            </a:endParaRPr>
          </a:p>
          <a:p>
            <a:pPr marL="342900" lvl="1" indent="-342900">
              <a:buNone/>
            </a:pPr>
            <a:r>
              <a:rPr lang="en-US" altLang="zh-CN" sz="3200" dirty="0" smtClean="0">
                <a:latin typeface="+mn-ea"/>
              </a:rPr>
              <a:t>5.</a:t>
            </a:r>
            <a:r>
              <a:rPr lang="zh-CN" altLang="en-US" sz="3200" dirty="0" smtClean="0">
                <a:latin typeface="+mn-ea"/>
              </a:rPr>
              <a:t>恢复的历史</a:t>
            </a:r>
            <a:endParaRPr lang="en-US" altLang="zh-CN" sz="3200" dirty="0" smtClean="0">
              <a:latin typeface="+mn-ea"/>
            </a:endParaRPr>
          </a:p>
          <a:p>
            <a:pPr marL="342900" lvl="1" indent="-342900">
              <a:buNone/>
            </a:pPr>
            <a:r>
              <a:rPr lang="en-US" altLang="zh-CN" sz="3200" dirty="0" smtClean="0">
                <a:latin typeface="+mn-ea"/>
              </a:rPr>
              <a:t>		1.</a:t>
            </a:r>
            <a:r>
              <a:rPr lang="zh-CN" altLang="en-US" sz="3200" dirty="0" smtClean="0">
                <a:latin typeface="+mn-ea"/>
              </a:rPr>
              <a:t>福音形成</a:t>
            </a:r>
            <a:r>
              <a:rPr lang="en-US" altLang="zh-CN" sz="3200" dirty="0" smtClean="0">
                <a:latin typeface="+mn-ea"/>
              </a:rPr>
              <a:t>—</a:t>
            </a:r>
            <a:r>
              <a:rPr lang="zh-CN" altLang="en-US" sz="3200" dirty="0" smtClean="0">
                <a:latin typeface="+mn-ea"/>
              </a:rPr>
              <a:t>藉罗马帝国</a:t>
            </a:r>
            <a:endParaRPr lang="en-US" altLang="zh-CN" sz="3200" dirty="0" smtClean="0">
              <a:latin typeface="+mn-ea"/>
            </a:endParaRPr>
          </a:p>
          <a:p>
            <a:pPr marL="342900" lvl="1" indent="-342900">
              <a:buNone/>
            </a:pPr>
            <a:r>
              <a:rPr lang="en-US" altLang="zh-CN" sz="3200" dirty="0" smtClean="0">
                <a:latin typeface="+mn-ea"/>
              </a:rPr>
              <a:t>		2.</a:t>
            </a:r>
            <a:r>
              <a:rPr lang="zh-CN" altLang="en-US" sz="3200" dirty="0" smtClean="0">
                <a:latin typeface="+mn-ea"/>
              </a:rPr>
              <a:t>改教</a:t>
            </a:r>
            <a:r>
              <a:rPr lang="en-US" altLang="zh-CN" sz="3200" dirty="0" smtClean="0">
                <a:latin typeface="+mn-ea"/>
              </a:rPr>
              <a:t>—</a:t>
            </a:r>
            <a:r>
              <a:rPr lang="zh-CN" altLang="en-US" sz="3200" dirty="0" smtClean="0">
                <a:latin typeface="+mn-ea"/>
              </a:rPr>
              <a:t>恢复圣经</a:t>
            </a:r>
            <a:r>
              <a:rPr lang="en-US" altLang="zh-CN" sz="3200" dirty="0" smtClean="0">
                <a:latin typeface="+mn-ea"/>
              </a:rPr>
              <a:t>—</a:t>
            </a:r>
            <a:r>
              <a:rPr lang="zh-CN" altLang="en-US" sz="3200" dirty="0" smtClean="0">
                <a:latin typeface="+mn-ea"/>
              </a:rPr>
              <a:t>藉德国</a:t>
            </a:r>
            <a:endParaRPr lang="en-US" altLang="zh-CN" sz="3200" dirty="0" smtClean="0">
              <a:latin typeface="+mn-ea"/>
            </a:endParaRPr>
          </a:p>
          <a:p>
            <a:pPr marL="342900" lvl="1" indent="-342900">
              <a:buNone/>
            </a:pPr>
            <a:r>
              <a:rPr lang="en-US" altLang="zh-CN" sz="3200" dirty="0" smtClean="0">
                <a:latin typeface="+mn-ea"/>
              </a:rPr>
              <a:t>		3.</a:t>
            </a:r>
            <a:r>
              <a:rPr lang="zh-CN" altLang="en-US" sz="3200" dirty="0" smtClean="0">
                <a:latin typeface="+mn-ea"/>
              </a:rPr>
              <a:t>恢复福音</a:t>
            </a:r>
            <a:r>
              <a:rPr lang="en-US" altLang="zh-CN" sz="3200" dirty="0" smtClean="0">
                <a:latin typeface="+mn-ea"/>
              </a:rPr>
              <a:t>—</a:t>
            </a:r>
            <a:r>
              <a:rPr lang="zh-CN" altLang="en-US" sz="3200" dirty="0" smtClean="0">
                <a:latin typeface="+mn-ea"/>
              </a:rPr>
              <a:t>藉英国</a:t>
            </a:r>
            <a:endParaRPr lang="en-US" altLang="zh-CN" sz="3200" dirty="0" smtClean="0">
              <a:latin typeface="+mn-ea"/>
            </a:endParaRPr>
          </a:p>
          <a:p>
            <a:pPr marL="342900" lvl="1" indent="-342900">
              <a:buNone/>
            </a:pPr>
            <a:r>
              <a:rPr lang="en-US" altLang="zh-CN" sz="3200" dirty="0" smtClean="0">
                <a:latin typeface="+mn-ea"/>
              </a:rPr>
              <a:t>		4.</a:t>
            </a:r>
            <a:r>
              <a:rPr lang="zh-CN" altLang="en-US" sz="3200" dirty="0" smtClean="0">
                <a:latin typeface="+mn-ea"/>
              </a:rPr>
              <a:t>恢复神经纶中心异象</a:t>
            </a:r>
            <a:r>
              <a:rPr lang="en-US" altLang="zh-CN" sz="3200" dirty="0" smtClean="0">
                <a:latin typeface="+mn-ea"/>
              </a:rPr>
              <a:t>—</a:t>
            </a:r>
            <a:r>
              <a:rPr lang="zh-CN" altLang="en-US" sz="3200" dirty="0" smtClean="0">
                <a:latin typeface="+mn-ea"/>
              </a:rPr>
              <a:t>藉美国</a:t>
            </a:r>
            <a:endParaRPr lang="en-US" altLang="zh-CN" sz="3200" dirty="0" smtClean="0">
              <a:latin typeface="+mn-ea"/>
            </a:endParaRPr>
          </a:p>
          <a:p>
            <a:pPr marL="342900" lvl="1" indent="-342900">
              <a:buNone/>
            </a:pPr>
            <a:r>
              <a:rPr lang="en-US" altLang="zh-CN" sz="3200" dirty="0" smtClean="0">
                <a:latin typeface="+mn-ea"/>
              </a:rPr>
              <a:t>		</a:t>
            </a:r>
            <a:r>
              <a:rPr lang="en-US" altLang="zh-CN" sz="3200" dirty="0" smtClean="0">
                <a:solidFill>
                  <a:srgbClr val="FF0000"/>
                </a:solidFill>
                <a:latin typeface="+mn-ea"/>
              </a:rPr>
              <a:t>5.</a:t>
            </a:r>
            <a:r>
              <a:rPr lang="zh-CN" altLang="en-US" sz="3200" dirty="0" smtClean="0">
                <a:solidFill>
                  <a:srgbClr val="FF0000"/>
                </a:solidFill>
                <a:latin typeface="+mn-ea"/>
              </a:rPr>
              <a:t>进入加强时期</a:t>
            </a:r>
            <a:r>
              <a:rPr lang="en-US" altLang="zh-CN" sz="3200" dirty="0" smtClean="0">
                <a:solidFill>
                  <a:srgbClr val="FF0000"/>
                </a:solidFill>
                <a:latin typeface="+mn-ea"/>
              </a:rPr>
              <a:t>—</a:t>
            </a:r>
            <a:r>
              <a:rPr lang="zh-CN" altLang="en-US" sz="3200" dirty="0" smtClean="0">
                <a:solidFill>
                  <a:srgbClr val="FF0000"/>
                </a:solidFill>
                <a:latin typeface="+mn-ea"/>
              </a:rPr>
              <a:t>藉各国 </a:t>
            </a:r>
            <a:r>
              <a:rPr lang="en-US" altLang="zh-CN" sz="3200" dirty="0" smtClean="0">
                <a:solidFill>
                  <a:srgbClr val="FF0000"/>
                </a:solidFill>
                <a:latin typeface="+mn-ea"/>
              </a:rPr>
              <a:t>(p.21-22,33,41)</a:t>
            </a:r>
          </a:p>
          <a:p>
            <a:pPr lvl="1">
              <a:buNone/>
            </a:pPr>
            <a:endParaRPr lang="en-US" altLang="zh-CN" sz="3200" dirty="0" smtClean="0">
              <a:latin typeface="+mn-ea"/>
            </a:endParaRPr>
          </a:p>
          <a:p>
            <a:pPr lvl="1"/>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a:bodyPr>
          <a:lstStyle/>
          <a:p>
            <a:r>
              <a:rPr lang="zh-CN" altLang="en-US" dirty="0" smtClean="0"/>
              <a:t>神终极的行动</a:t>
            </a:r>
            <a:r>
              <a:rPr lang="en-US" altLang="zh-CN" dirty="0" smtClean="0"/>
              <a:t/>
            </a:r>
            <a:br>
              <a:rPr lang="en-US" altLang="zh-CN" dirty="0" smtClean="0"/>
            </a:br>
            <a:r>
              <a:rPr lang="zh-CN" altLang="en-US" dirty="0" smtClean="0"/>
              <a:t>神终极的恢复</a:t>
            </a:r>
            <a:r>
              <a:rPr lang="en-US" altLang="zh-CN" dirty="0" smtClean="0"/>
              <a:t/>
            </a:r>
            <a:br>
              <a:rPr lang="en-US" altLang="zh-CN" dirty="0" smtClean="0"/>
            </a:br>
            <a:r>
              <a:rPr lang="zh-CN" altLang="en-US" dirty="0" smtClean="0"/>
              <a:t>世界终极的局势</a:t>
            </a:r>
            <a:r>
              <a:rPr lang="en-US" altLang="zh-CN" dirty="0" smtClean="0"/>
              <a:t/>
            </a:r>
            <a:br>
              <a:rPr lang="en-US" altLang="zh-CN" dirty="0" smtClean="0"/>
            </a:br>
            <a:r>
              <a:rPr lang="zh-CN" altLang="en-US" dirty="0" smtClean="0"/>
              <a:t>我们终极的责任</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Update</a:t>
            </a:r>
            <a:br>
              <a:rPr lang="en-US" altLang="zh-CN" dirty="0" smtClean="0"/>
            </a:br>
            <a:r>
              <a:rPr lang="zh-CN" altLang="en-US" dirty="0" smtClean="0"/>
              <a:t>世界局势与主行动的方向</a:t>
            </a:r>
            <a:endParaRPr lang="en-US" dirty="0"/>
          </a:p>
        </p:txBody>
      </p:sp>
      <p:sp>
        <p:nvSpPr>
          <p:cNvPr id="3" name="Content Placeholder 2"/>
          <p:cNvSpPr>
            <a:spLocks noGrp="1"/>
          </p:cNvSpPr>
          <p:nvPr>
            <p:ph idx="1"/>
          </p:nvPr>
        </p:nvSpPr>
        <p:spPr>
          <a:xfrm>
            <a:off x="457200" y="2209800"/>
            <a:ext cx="8229600" cy="3916363"/>
          </a:xfrm>
        </p:spPr>
        <p:txBody>
          <a:bodyPr/>
          <a:lstStyle/>
          <a:p>
            <a:pPr marL="514350" indent="-514350">
              <a:buAutoNum type="arabicPeriod"/>
            </a:pPr>
            <a:endParaRPr lang="en-US" altLang="zh-CN" dirty="0" smtClean="0"/>
          </a:p>
          <a:p>
            <a:pPr marL="514350" indent="-514350">
              <a:buAutoNum type="arabicPeriod"/>
            </a:pPr>
            <a:r>
              <a:rPr lang="zh-CN" altLang="en-US" dirty="0" smtClean="0"/>
              <a:t>世界局势</a:t>
            </a:r>
            <a:r>
              <a:rPr lang="en-US" altLang="zh-CN" dirty="0" smtClean="0"/>
              <a:t>—</a:t>
            </a:r>
            <a:r>
              <a:rPr lang="zh-CN" altLang="en-US" dirty="0" smtClean="0"/>
              <a:t>各大区的现况</a:t>
            </a:r>
            <a:r>
              <a:rPr lang="en-US" altLang="zh-CN" dirty="0" smtClean="0"/>
              <a:t>(p.43)</a:t>
            </a:r>
          </a:p>
          <a:p>
            <a:pPr marL="514350" indent="-514350">
              <a:buAutoNum type="arabicPeriod"/>
            </a:pPr>
            <a:r>
              <a:rPr lang="zh-CN" altLang="en-US" dirty="0" smtClean="0"/>
              <a:t>今天</a:t>
            </a:r>
            <a:r>
              <a:rPr lang="en-US" altLang="zh-CN" dirty="0" smtClean="0"/>
              <a:t>”</a:t>
            </a:r>
            <a:r>
              <a:rPr lang="zh-CN" altLang="en-US" dirty="0" smtClean="0"/>
              <a:t>世界极重要的部分</a:t>
            </a:r>
            <a:r>
              <a:rPr lang="en-US" altLang="zh-CN" dirty="0" smtClean="0"/>
              <a:t>”</a:t>
            </a:r>
            <a:r>
              <a:rPr lang="zh-CN" altLang="en-US" dirty="0" smtClean="0"/>
              <a:t>是甚么</a:t>
            </a:r>
            <a:r>
              <a:rPr lang="en-US" altLang="zh-CN" dirty="0" smtClean="0"/>
              <a:t>?(</a:t>
            </a:r>
            <a:r>
              <a:rPr lang="en-US" altLang="zh-CN" dirty="0" err="1" smtClean="0"/>
              <a:t>ch</a:t>
            </a:r>
            <a:r>
              <a:rPr lang="en-US" altLang="zh-CN" dirty="0" smtClean="0"/>
              <a:t> 3)</a:t>
            </a:r>
          </a:p>
          <a:p>
            <a:pPr marL="514350" indent="-514350">
              <a:buAutoNum type="arabicPeriod"/>
            </a:pPr>
            <a:r>
              <a:rPr lang="zh-CN" altLang="en-US" dirty="0" smtClean="0"/>
              <a:t>今天在各国擴展主恢复的路</a:t>
            </a:r>
            <a:r>
              <a:rPr lang="en-US" altLang="zh-CN" dirty="0" smtClean="0"/>
              <a:t>(</a:t>
            </a:r>
            <a:r>
              <a:rPr lang="en-US" altLang="zh-CN" dirty="0" err="1" smtClean="0"/>
              <a:t>ch</a:t>
            </a:r>
            <a:r>
              <a:rPr lang="en-US" altLang="zh-CN" dirty="0" smtClean="0"/>
              <a:t> 3 &amp; 4)</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zh-CN" altLang="en-US" b="1" dirty="0" smtClean="0"/>
              <a:t>终极的局面，终极的行动，与终极的责任</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a:t>
            </a:r>
            <a:r>
              <a:rPr lang="zh-CN" altLang="en-US" dirty="0" smtClean="0"/>
              <a:t>在现今世界终极的局势下</a:t>
            </a:r>
            <a:r>
              <a:rPr lang="en-US" dirty="0" smtClean="0"/>
              <a:t>,</a:t>
            </a:r>
            <a:r>
              <a:rPr lang="zh-CN" altLang="en-US" dirty="0" smtClean="0"/>
              <a:t>为着主终极的恢复</a:t>
            </a:r>
            <a:r>
              <a:rPr lang="en-US" dirty="0" smtClean="0"/>
              <a:t>,</a:t>
            </a:r>
            <a:r>
              <a:rPr lang="zh-CN" altLang="en-US" dirty="0" smtClean="0"/>
              <a:t>我们必须担负终极的责任</a:t>
            </a:r>
            <a:r>
              <a:rPr lang="en-US" dirty="0" smtClean="0"/>
              <a:t>”</a:t>
            </a:r>
            <a:r>
              <a:rPr lang="en-US" sz="1800" dirty="0" smtClean="0"/>
              <a:t>—</a:t>
            </a:r>
            <a:r>
              <a:rPr lang="zh-CN" altLang="en-US" sz="1800" dirty="0" smtClean="0"/>
              <a:t>世界局势与神的行动</a:t>
            </a:r>
            <a:r>
              <a:rPr lang="en-US" sz="1800" dirty="0" smtClean="0"/>
              <a:t>,94</a:t>
            </a:r>
            <a:r>
              <a:rPr lang="zh-CN" altLang="en-US" sz="1800" dirty="0" smtClean="0"/>
              <a:t>页</a:t>
            </a:r>
            <a:endParaRPr lang="en-US" altLang="zh-CN" sz="1800" dirty="0" smtClean="0"/>
          </a:p>
          <a:p>
            <a:pPr>
              <a:buNone/>
            </a:pPr>
            <a:endParaRPr lang="en-US" dirty="0" smtClean="0"/>
          </a:p>
          <a:p>
            <a:pPr>
              <a:buNone/>
            </a:pPr>
            <a:r>
              <a:rPr lang="en-US" dirty="0" smtClean="0"/>
              <a:t>“</a:t>
            </a:r>
            <a:r>
              <a:rPr lang="zh-CN" altLang="en-US" dirty="0" smtClean="0"/>
              <a:t>我们必须思考主</a:t>
            </a:r>
            <a:r>
              <a:rPr lang="zh-CN" altLang="en-US" dirty="0" smtClean="0">
                <a:solidFill>
                  <a:srgbClr val="FF0000"/>
                </a:solidFill>
              </a:rPr>
              <a:t>现今</a:t>
            </a:r>
            <a:r>
              <a:rPr lang="zh-CN" altLang="en-US" dirty="0" smtClean="0"/>
              <a:t>要我们作甚麽</a:t>
            </a:r>
            <a:r>
              <a:rPr lang="en-US" dirty="0" smtClean="0"/>
              <a:t>.</a:t>
            </a:r>
            <a:r>
              <a:rPr lang="zh-CN" altLang="en-US" dirty="0" smtClean="0"/>
              <a:t>主</a:t>
            </a:r>
            <a:r>
              <a:rPr lang="zh-CN" altLang="en-US" dirty="0" smtClean="0">
                <a:solidFill>
                  <a:srgbClr val="FF0000"/>
                </a:solidFill>
              </a:rPr>
              <a:t>今日</a:t>
            </a:r>
            <a:r>
              <a:rPr lang="zh-CN" altLang="en-US" dirty="0" smtClean="0"/>
              <a:t>在祂恢复中的行动</a:t>
            </a:r>
            <a:r>
              <a:rPr lang="en-US" dirty="0" smtClean="0"/>
              <a:t>,</a:t>
            </a:r>
            <a:r>
              <a:rPr lang="zh-CN" altLang="en-US" dirty="0" smtClean="0"/>
              <a:t>需要有一個</a:t>
            </a:r>
            <a:r>
              <a:rPr lang="zh-CN" altLang="en-US" dirty="0" smtClean="0">
                <a:solidFill>
                  <a:srgbClr val="00B0F0"/>
                </a:solidFill>
              </a:rPr>
              <a:t>适當的方向</a:t>
            </a:r>
            <a:r>
              <a:rPr lang="en-US" dirty="0" smtClean="0"/>
              <a:t>,</a:t>
            </a:r>
            <a:r>
              <a:rPr lang="zh-CN" altLang="en-US" dirty="0" smtClean="0"/>
              <a:t>来配合世界局势</a:t>
            </a:r>
            <a:r>
              <a:rPr lang="zh-CN" altLang="en-US" dirty="0" smtClean="0">
                <a:solidFill>
                  <a:srgbClr val="FF0000"/>
                </a:solidFill>
              </a:rPr>
              <a:t>最近的改变</a:t>
            </a:r>
            <a:r>
              <a:rPr lang="en-US" dirty="0" smtClean="0"/>
              <a:t>”</a:t>
            </a:r>
            <a:r>
              <a:rPr lang="en-US" sz="1600" dirty="0" smtClean="0"/>
              <a:t>—</a:t>
            </a:r>
            <a:r>
              <a:rPr lang="zh-CN" altLang="en-US" sz="1600" dirty="0" smtClean="0"/>
              <a:t>世界局势与神行动的方向</a:t>
            </a:r>
            <a:r>
              <a:rPr lang="en-US" sz="1600" dirty="0" smtClean="0"/>
              <a:t>,2</a:t>
            </a:r>
            <a:r>
              <a:rPr lang="zh-CN" altLang="en-US" sz="1600" dirty="0" smtClean="0"/>
              <a:t>页</a:t>
            </a:r>
            <a:endParaRPr lang="en-US" sz="1600" dirty="0" smtClean="0"/>
          </a:p>
          <a:p>
            <a:pPr>
              <a:buNone/>
            </a:pPr>
            <a:endParaRPr lang="en-US" dirty="0" smtClean="0"/>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人类移民历史</a:t>
            </a:r>
            <a:endParaRPr lang="en-US" dirty="0"/>
          </a:p>
        </p:txBody>
      </p:sp>
      <p:sp>
        <p:nvSpPr>
          <p:cNvPr id="3" name="Content Placeholder 2"/>
          <p:cNvSpPr>
            <a:spLocks noGrp="1"/>
          </p:cNvSpPr>
          <p:nvPr>
            <p:ph idx="1"/>
          </p:nvPr>
        </p:nvSpPr>
        <p:spPr>
          <a:xfrm>
            <a:off x="1371600" y="1600200"/>
            <a:ext cx="7315200" cy="5257800"/>
          </a:xfrm>
        </p:spPr>
        <p:txBody>
          <a:bodyPr>
            <a:normAutofit fontScale="92500" lnSpcReduction="10000"/>
          </a:bodyPr>
          <a:lstStyle/>
          <a:p>
            <a:pPr marL="514350" indent="-514350">
              <a:buAutoNum type="arabicPeriod"/>
            </a:pPr>
            <a:r>
              <a:rPr lang="zh-CN" altLang="en-US" dirty="0" smtClean="0"/>
              <a:t>闪族外移</a:t>
            </a:r>
            <a:endParaRPr lang="en-US" altLang="zh-CN" dirty="0" smtClean="0"/>
          </a:p>
          <a:p>
            <a:pPr marL="514350" indent="-514350">
              <a:buAutoNum type="arabicPeriod"/>
            </a:pPr>
            <a:r>
              <a:rPr lang="zh-CN" altLang="en-US" dirty="0" smtClean="0"/>
              <a:t>外族入华</a:t>
            </a:r>
            <a:endParaRPr lang="en-US" altLang="zh-CN" dirty="0" smtClean="0"/>
          </a:p>
          <a:p>
            <a:pPr marL="514350" indent="-514350">
              <a:buAutoNum type="arabicPeriod"/>
            </a:pPr>
            <a:r>
              <a:rPr lang="zh-CN" altLang="en-US" dirty="0" smtClean="0"/>
              <a:t>华人外移</a:t>
            </a:r>
            <a:endParaRPr lang="en-US" altLang="zh-CN" dirty="0" smtClean="0"/>
          </a:p>
          <a:p>
            <a:pPr marL="514350" indent="-514350">
              <a:buAutoNum type="arabicPeriod"/>
            </a:pPr>
            <a:r>
              <a:rPr lang="zh-CN" altLang="en-US" dirty="0" smtClean="0"/>
              <a:t>歐洲外移</a:t>
            </a:r>
            <a:endParaRPr lang="en-US" altLang="zh-CN" dirty="0" smtClean="0"/>
          </a:p>
          <a:p>
            <a:pPr marL="514350" indent="-514350">
              <a:buAutoNum type="arabicPeriod"/>
            </a:pPr>
            <a:r>
              <a:rPr lang="en-US" altLang="zh-CN" dirty="0" smtClean="0"/>
              <a:t>21</a:t>
            </a:r>
            <a:r>
              <a:rPr lang="zh-CN" altLang="en-US" dirty="0" smtClean="0"/>
              <a:t>世纪移民动向</a:t>
            </a:r>
            <a:endParaRPr lang="en-US" altLang="zh-CN" dirty="0" smtClean="0"/>
          </a:p>
          <a:p>
            <a:pPr marL="914400" lvl="1" indent="-514350">
              <a:buAutoNum type="arabicPeriod"/>
            </a:pPr>
            <a:r>
              <a:rPr lang="zh-CN" altLang="en-US" dirty="0" smtClean="0"/>
              <a:t>华人外移</a:t>
            </a:r>
            <a:endParaRPr lang="en-US" altLang="zh-CN" dirty="0" smtClean="0"/>
          </a:p>
          <a:p>
            <a:pPr marL="914400" lvl="1" indent="-514350">
              <a:buAutoNum type="arabicPeriod"/>
            </a:pPr>
            <a:r>
              <a:rPr lang="zh-CN" altLang="en-US" dirty="0" smtClean="0"/>
              <a:t>外人内移</a:t>
            </a:r>
            <a:endParaRPr lang="en-US" altLang="zh-CN" dirty="0" smtClean="0"/>
          </a:p>
          <a:p>
            <a:pPr marL="914400" lvl="1" indent="-514350">
              <a:buAutoNum type="arabicPeriod"/>
            </a:pPr>
            <a:r>
              <a:rPr lang="zh-CN" altLang="en-US" dirty="0" smtClean="0"/>
              <a:t>都市移民</a:t>
            </a:r>
            <a:endParaRPr lang="en-US" altLang="zh-CN" dirty="0" smtClean="0"/>
          </a:p>
          <a:p>
            <a:pPr marL="914400" lvl="1" indent="-514350">
              <a:buAutoNum type="arabicPeriod"/>
            </a:pPr>
            <a:r>
              <a:rPr lang="zh-CN" altLang="en-US" dirty="0" smtClean="0"/>
              <a:t>美国移民政策</a:t>
            </a:r>
            <a:endParaRPr lang="en-US" altLang="zh-CN" dirty="0" smtClean="0"/>
          </a:p>
          <a:p>
            <a:pPr marL="914400" lvl="1" indent="-514350">
              <a:buAutoNum type="arabicPeriod"/>
            </a:pPr>
            <a:r>
              <a:rPr lang="zh-CN" altLang="en-US" dirty="0" smtClean="0"/>
              <a:t>各族关系</a:t>
            </a:r>
            <a:endParaRPr lang="en-US" altLang="zh-CN" dirty="0" smtClean="0"/>
          </a:p>
          <a:p>
            <a:pPr marL="914400" lvl="1" indent="-514350">
              <a:buAutoNum type="arabicPeriod"/>
            </a:pPr>
            <a:r>
              <a:rPr lang="zh-CN" altLang="en-US" dirty="0" smtClean="0"/>
              <a:t>流动移民</a:t>
            </a:r>
            <a:r>
              <a:rPr lang="en-US" altLang="zh-CN" dirty="0" smtClean="0"/>
              <a:t>—</a:t>
            </a:r>
            <a:r>
              <a:rPr lang="zh-CN" altLang="en-US" dirty="0" smtClean="0"/>
              <a:t>旅游</a:t>
            </a:r>
            <a:r>
              <a:rPr lang="en-US" altLang="zh-CN" dirty="0" smtClean="0"/>
              <a:t>,</a:t>
            </a:r>
            <a:r>
              <a:rPr lang="zh-CN" altLang="en-US" dirty="0" smtClean="0"/>
              <a:t>商务</a:t>
            </a:r>
            <a:endParaRPr lang="en-US" altLang="zh-CN" dirty="0" smtClean="0"/>
          </a:p>
          <a:p>
            <a:pPr marL="914400" lvl="1" indent="-514350">
              <a:buAutoNum type="arabicPeriod"/>
            </a:pPr>
            <a:endParaRPr lang="en-US" altLang="zh-CN" dirty="0" smtClean="0"/>
          </a:p>
          <a:p>
            <a:pPr marL="514350" indent="-514350">
              <a:buAutoNum type="arabicPeriod"/>
            </a:pPr>
            <a:endParaRPr lang="en-US" altLang="zh-CN" dirty="0" smtClean="0"/>
          </a:p>
          <a:p>
            <a:pPr marL="514350" indent="-514350">
              <a:buAutoNum type="arabicPeriod"/>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altLang="zh-CN" dirty="0" smtClean="0"/>
              <a:t>“History has repeated demonstrated the power of migration…Migration is likely to become more globalized as demand for both skilled and unskilled labor soar”</a:t>
            </a:r>
          </a:p>
          <a:p>
            <a:pPr>
              <a:buNone/>
            </a:pPr>
            <a:r>
              <a:rPr lang="zh-CN" altLang="en-US" dirty="0" smtClean="0"/>
              <a:t>历史一再证明移民的力量</a:t>
            </a:r>
            <a:r>
              <a:rPr lang="en-US" altLang="zh-CN" dirty="0" smtClean="0"/>
              <a:t>…</a:t>
            </a:r>
            <a:r>
              <a:rPr lang="zh-CN" altLang="en-US" dirty="0" smtClean="0"/>
              <a:t>各国对专业与非专业人手空前的需求</a:t>
            </a:r>
            <a:r>
              <a:rPr lang="en-US" altLang="zh-CN" dirty="0" smtClean="0"/>
              <a:t>,</a:t>
            </a:r>
            <a:r>
              <a:rPr lang="zh-CN" altLang="en-US" dirty="0" smtClean="0"/>
              <a:t>将使移民变得更为全球化</a:t>
            </a:r>
            <a:r>
              <a:rPr lang="en-US" altLang="zh-CN"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lstStyle/>
          <a:p>
            <a:pPr>
              <a:buNone/>
            </a:pPr>
            <a:r>
              <a:rPr lang="en-US" altLang="zh-CN" dirty="0" smtClean="0"/>
              <a:t>“More short-term movement occurs in addition to permanent migration…more people will have their feet in more than one country…greater information flows will enable more people to become aware of job opportunities…IT revolution ensures greater linkages to friends and families.”</a:t>
            </a:r>
          </a:p>
          <a:p>
            <a:pPr>
              <a:buNone/>
            </a:pPr>
            <a:r>
              <a:rPr lang="zh-CN" altLang="en-US" dirty="0" smtClean="0"/>
              <a:t>除了永久移民</a:t>
            </a:r>
            <a:r>
              <a:rPr lang="en-US" altLang="zh-CN" dirty="0" smtClean="0"/>
              <a:t>,</a:t>
            </a:r>
            <a:r>
              <a:rPr lang="zh-CN" altLang="en-US" dirty="0" smtClean="0"/>
              <a:t>将有更多短期人口移动</a:t>
            </a:r>
            <a:r>
              <a:rPr lang="en-US" altLang="zh-CN" dirty="0" smtClean="0"/>
              <a:t>…</a:t>
            </a:r>
            <a:r>
              <a:rPr lang="zh-CN" altLang="en-US" dirty="0" smtClean="0"/>
              <a:t>更多人会同时落足多国</a:t>
            </a:r>
            <a:r>
              <a:rPr lang="en-US" altLang="zh-CN" dirty="0" smtClean="0"/>
              <a:t>…</a:t>
            </a:r>
            <a:r>
              <a:rPr lang="zh-CN" altLang="en-US" dirty="0" smtClean="0"/>
              <a:t>资讯加速将更快传递就业机会</a:t>
            </a:r>
            <a:r>
              <a:rPr lang="en-US" altLang="zh-CN" dirty="0" smtClean="0"/>
              <a:t>…IT</a:t>
            </a:r>
            <a:r>
              <a:rPr lang="zh-CN" altLang="en-US" dirty="0" smtClean="0"/>
              <a:t>技术革命将把远洋亲友更加联为毗邻</a:t>
            </a:r>
            <a:r>
              <a:rPr lang="en-US" altLang="zh-CN"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使每个肢体</a:t>
            </a:r>
            <a:endParaRPr lang="en-US" dirty="0"/>
          </a:p>
        </p:txBody>
      </p:sp>
      <p:sp>
        <p:nvSpPr>
          <p:cNvPr id="3" name="Content Placeholder 2"/>
          <p:cNvSpPr>
            <a:spLocks noGrp="1"/>
          </p:cNvSpPr>
          <p:nvPr>
            <p:ph idx="1"/>
          </p:nvPr>
        </p:nvSpPr>
        <p:spPr/>
        <p:txBody>
          <a:bodyPr/>
          <a:lstStyle/>
          <a:p>
            <a:pPr marL="514350" indent="-514350">
              <a:buAutoNum type="arabicPeriod"/>
            </a:pPr>
            <a:r>
              <a:rPr lang="zh-CN" altLang="en-US" dirty="0" smtClean="0"/>
              <a:t>感觉自己有用</a:t>
            </a:r>
            <a:r>
              <a:rPr lang="en-US" altLang="zh-CN" dirty="0" smtClean="0"/>
              <a:t>		useful</a:t>
            </a:r>
          </a:p>
          <a:p>
            <a:pPr marL="514350" indent="-514350">
              <a:buAutoNum type="arabicPeriod"/>
            </a:pPr>
            <a:r>
              <a:rPr lang="zh-CN" altLang="en-US" dirty="0" smtClean="0"/>
              <a:t>感觉自己被認可</a:t>
            </a:r>
            <a:r>
              <a:rPr lang="en-US" altLang="zh-CN" dirty="0" smtClean="0"/>
              <a:t>		accepted</a:t>
            </a:r>
          </a:p>
          <a:p>
            <a:pPr marL="514350" indent="-514350">
              <a:buAutoNum type="arabicPeriod"/>
            </a:pPr>
            <a:r>
              <a:rPr lang="zh-CN" altLang="en-US" dirty="0" smtClean="0"/>
              <a:t>感觉自己有份</a:t>
            </a:r>
            <a:r>
              <a:rPr lang="en-US" altLang="zh-CN" dirty="0" smtClean="0"/>
              <a:t>		ownership</a:t>
            </a:r>
          </a:p>
          <a:p>
            <a:pPr marL="514350" indent="-514350">
              <a:buAutoNum type="arabicPeriod"/>
            </a:pPr>
            <a:r>
              <a:rPr lang="zh-CN" altLang="en-US" dirty="0" smtClean="0"/>
              <a:t>感觉自己有贡献</a:t>
            </a:r>
            <a:r>
              <a:rPr lang="en-US" altLang="zh-CN" dirty="0" smtClean="0"/>
              <a:t>		contribution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762000"/>
            <a:ext cx="8229600" cy="5364163"/>
          </a:xfrm>
        </p:spPr>
        <p:txBody>
          <a:bodyPr>
            <a:normAutofit lnSpcReduction="10000"/>
          </a:bodyPr>
          <a:lstStyle/>
          <a:p>
            <a:pPr algn="ctr">
              <a:buNone/>
            </a:pPr>
            <a:r>
              <a:rPr lang="zh-CN" altLang="en-US" dirty="0" smtClean="0"/>
              <a:t>今天我们的工作不是作出工</a:t>
            </a:r>
            <a:endParaRPr lang="en-US" altLang="zh-CN" dirty="0" smtClean="0"/>
          </a:p>
          <a:p>
            <a:pPr algn="ctr">
              <a:buNone/>
            </a:pPr>
            <a:r>
              <a:rPr lang="zh-CN" altLang="en-US" dirty="0" smtClean="0"/>
              <a:t>乃是作出人</a:t>
            </a:r>
            <a:endParaRPr lang="en-US" altLang="zh-CN" dirty="0" smtClean="0"/>
          </a:p>
          <a:p>
            <a:pPr algn="ctr">
              <a:buNone/>
            </a:pPr>
            <a:r>
              <a:rPr lang="zh-CN" altLang="en-US" dirty="0" smtClean="0"/>
              <a:t>今天工作的果效不是工作了多少</a:t>
            </a:r>
            <a:endParaRPr lang="en-US" altLang="zh-CN" dirty="0" smtClean="0"/>
          </a:p>
          <a:p>
            <a:pPr algn="ctr">
              <a:buNone/>
            </a:pPr>
            <a:r>
              <a:rPr lang="zh-CN" altLang="en-US" dirty="0" smtClean="0"/>
              <a:t>而是人作出多少</a:t>
            </a:r>
            <a:endParaRPr lang="en-US" altLang="zh-CN" dirty="0" smtClean="0"/>
          </a:p>
          <a:p>
            <a:pPr algn="ctr">
              <a:buNone/>
            </a:pPr>
            <a:r>
              <a:rPr lang="zh-CN" altLang="en-US" dirty="0" smtClean="0"/>
              <a:t>今天我们的工作不是作工</a:t>
            </a:r>
            <a:endParaRPr lang="en-US" altLang="zh-CN" dirty="0" smtClean="0"/>
          </a:p>
          <a:p>
            <a:pPr algn="ctr">
              <a:buNone/>
            </a:pPr>
            <a:r>
              <a:rPr lang="zh-CN" altLang="en-US" dirty="0" smtClean="0"/>
              <a:t>而是分工</a:t>
            </a:r>
            <a:endParaRPr lang="en-US" altLang="zh-CN" dirty="0" smtClean="0"/>
          </a:p>
          <a:p>
            <a:pPr algn="ctr">
              <a:buNone/>
            </a:pPr>
            <a:r>
              <a:rPr lang="zh-CN" altLang="en-US" dirty="0" smtClean="0"/>
              <a:t>今天我们的工作不是自己作</a:t>
            </a:r>
            <a:endParaRPr lang="en-US" altLang="zh-CN" dirty="0" smtClean="0"/>
          </a:p>
          <a:p>
            <a:pPr algn="ctr">
              <a:buNone/>
            </a:pPr>
            <a:r>
              <a:rPr lang="zh-CN" altLang="en-US" dirty="0" smtClean="0"/>
              <a:t>而是别人作</a:t>
            </a:r>
            <a:endParaRPr lang="en-US" altLang="zh-CN" dirty="0" smtClean="0"/>
          </a:p>
          <a:p>
            <a:pPr algn="ctr">
              <a:buNone/>
            </a:pPr>
            <a:r>
              <a:rPr lang="zh-CN" altLang="en-US" dirty="0" smtClean="0"/>
              <a:t>今天我们的工作不是复制自己</a:t>
            </a:r>
            <a:endParaRPr lang="en-US" altLang="zh-CN" dirty="0" smtClean="0"/>
          </a:p>
          <a:p>
            <a:pPr algn="ctr">
              <a:buNone/>
            </a:pPr>
            <a:r>
              <a:rPr lang="zh-CN" altLang="en-US" smtClean="0"/>
              <a:t>而是成全他人</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需要新的開始</a:t>
            </a:r>
            <a:endParaRPr lang="en-US" dirty="0"/>
          </a:p>
        </p:txBody>
      </p:sp>
      <p:sp>
        <p:nvSpPr>
          <p:cNvPr id="3" name="Content Placeholder 2"/>
          <p:cNvSpPr>
            <a:spLocks noGrp="1"/>
          </p:cNvSpPr>
          <p:nvPr>
            <p:ph idx="1"/>
          </p:nvPr>
        </p:nvSpPr>
        <p:spPr/>
        <p:txBody>
          <a:bodyPr/>
          <a:lstStyle/>
          <a:p>
            <a:pPr>
              <a:buNone/>
            </a:pPr>
            <a:r>
              <a:rPr lang="en-US" altLang="zh-CN" dirty="0" smtClean="0"/>
              <a:t>“</a:t>
            </a:r>
            <a:r>
              <a:rPr lang="zh-CN" altLang="en-US" dirty="0" smtClean="0"/>
              <a:t>这些日子</a:t>
            </a:r>
            <a:r>
              <a:rPr lang="en-US" altLang="zh-CN" dirty="0" smtClean="0"/>
              <a:t>,</a:t>
            </a:r>
            <a:r>
              <a:rPr lang="zh-CN" altLang="en-US" dirty="0" smtClean="0"/>
              <a:t>无论是和长老</a:t>
            </a:r>
            <a:r>
              <a:rPr lang="en-US" altLang="zh-CN" dirty="0" smtClean="0"/>
              <a:t>,</a:t>
            </a:r>
            <a:r>
              <a:rPr lang="zh-CN" altLang="en-US" dirty="0" smtClean="0"/>
              <a:t>同工</a:t>
            </a:r>
            <a:r>
              <a:rPr lang="en-US" altLang="zh-CN" dirty="0" smtClean="0"/>
              <a:t>,</a:t>
            </a:r>
            <a:r>
              <a:rPr lang="zh-CN" altLang="en-US" dirty="0" smtClean="0"/>
              <a:t>还是和家负责</a:t>
            </a:r>
            <a:r>
              <a:rPr lang="en-US" altLang="zh-CN" dirty="0" smtClean="0"/>
              <a:t>,</a:t>
            </a:r>
            <a:r>
              <a:rPr lang="zh-CN" altLang="en-US" dirty="0" smtClean="0"/>
              <a:t>我们越交通</a:t>
            </a:r>
            <a:r>
              <a:rPr lang="en-US" altLang="zh-CN" dirty="0" smtClean="0"/>
              <a:t>,</a:t>
            </a:r>
            <a:r>
              <a:rPr lang="zh-CN" altLang="en-US" dirty="0" smtClean="0"/>
              <a:t>越接触</a:t>
            </a:r>
            <a:r>
              <a:rPr lang="en-US" altLang="zh-CN" dirty="0" smtClean="0"/>
              <a:t>,</a:t>
            </a:r>
            <a:r>
              <a:rPr lang="zh-CN" altLang="en-US" dirty="0" smtClean="0"/>
              <a:t>越有一个感觉</a:t>
            </a:r>
            <a:r>
              <a:rPr lang="en-US" altLang="zh-CN" dirty="0" smtClean="0"/>
              <a:t>,</a:t>
            </a:r>
            <a:r>
              <a:rPr lang="zh-CN" altLang="en-US" dirty="0" smtClean="0"/>
              <a:t>我们需要一个新的起頭</a:t>
            </a:r>
            <a:r>
              <a:rPr lang="en-US" altLang="zh-CN" dirty="0" smtClean="0"/>
              <a:t>.</a:t>
            </a:r>
            <a:r>
              <a:rPr lang="zh-CN" altLang="en-US" dirty="0" smtClean="0"/>
              <a:t>可以说</a:t>
            </a:r>
            <a:r>
              <a:rPr lang="en-US" altLang="zh-CN" dirty="0" smtClean="0"/>
              <a:t>,</a:t>
            </a:r>
            <a:r>
              <a:rPr lang="zh-CN" altLang="en-US" dirty="0" smtClean="0"/>
              <a:t>整个召会已经到了一个大的段落</a:t>
            </a:r>
            <a:r>
              <a:rPr lang="en-US" altLang="zh-CN" dirty="0" smtClean="0"/>
              <a:t>,</a:t>
            </a:r>
            <a:r>
              <a:rPr lang="zh-CN" altLang="en-US" dirty="0" smtClean="0"/>
              <a:t>需要有一个新的起头</a:t>
            </a:r>
            <a:r>
              <a:rPr lang="en-US" altLang="zh-CN" dirty="0" smtClean="0"/>
              <a:t>.</a:t>
            </a:r>
            <a:r>
              <a:rPr lang="zh-CN" altLang="en-US" dirty="0" smtClean="0"/>
              <a:t>否则</a:t>
            </a:r>
            <a:r>
              <a:rPr lang="en-US" altLang="zh-CN" dirty="0" smtClean="0"/>
              <a:t>,</a:t>
            </a:r>
            <a:r>
              <a:rPr lang="zh-CN" altLang="en-US" dirty="0" smtClean="0"/>
              <a:t>我们无法避免落到形式的事奉了</a:t>
            </a:r>
            <a:r>
              <a:rPr lang="en-US" altLang="zh-CN" dirty="0" smtClean="0"/>
              <a:t>,</a:t>
            </a:r>
            <a:r>
              <a:rPr lang="zh-CN" altLang="en-US" dirty="0" smtClean="0"/>
              <a:t>落到宗教的敬拜了</a:t>
            </a:r>
            <a:r>
              <a:rPr lang="en-US" altLang="zh-CN" dirty="0" smtClean="0"/>
              <a:t>.</a:t>
            </a:r>
            <a:r>
              <a:rPr lang="zh-CN" altLang="en-US" dirty="0" smtClean="0"/>
              <a:t>甚麽叫作形式的事奉</a:t>
            </a:r>
            <a:r>
              <a:rPr lang="en-US" altLang="zh-CN" dirty="0" smtClean="0"/>
              <a:t>,</a:t>
            </a:r>
            <a:r>
              <a:rPr lang="zh-CN" altLang="en-US" dirty="0" smtClean="0"/>
              <a:t>宗教的敬拜</a:t>
            </a:r>
            <a:r>
              <a:rPr lang="en-US" altLang="zh-CN" dirty="0" smtClean="0"/>
              <a:t>?</a:t>
            </a:r>
            <a:r>
              <a:rPr lang="zh-CN" altLang="en-US" dirty="0" smtClean="0"/>
              <a:t>就是循规蹈矩</a:t>
            </a:r>
            <a:r>
              <a:rPr lang="en-US" altLang="zh-CN" dirty="0" smtClean="0"/>
              <a:t>,</a:t>
            </a:r>
            <a:r>
              <a:rPr lang="zh-CN" altLang="en-US" dirty="0" smtClean="0"/>
              <a:t>按部就班</a:t>
            </a:r>
            <a:r>
              <a:rPr lang="en-US" altLang="zh-CN" dirty="0" smtClean="0"/>
              <a:t>,</a:t>
            </a:r>
            <a:r>
              <a:rPr lang="zh-CN" altLang="en-US" dirty="0" smtClean="0"/>
              <a:t>等因奉此</a:t>
            </a:r>
            <a:r>
              <a:rPr lang="en-US" altLang="zh-CN" dirty="0" smtClean="0"/>
              <a:t>.</a:t>
            </a:r>
            <a:r>
              <a:rPr lang="zh-CN" altLang="en-US" dirty="0" smtClean="0"/>
              <a:t>在七</a:t>
            </a:r>
            <a:r>
              <a:rPr lang="en-US" altLang="zh-CN" dirty="0" smtClean="0"/>
              <a:t>,</a:t>
            </a:r>
            <a:r>
              <a:rPr lang="zh-CN" altLang="en-US" dirty="0" smtClean="0"/>
              <a:t>八年前</a:t>
            </a:r>
            <a:r>
              <a:rPr lang="en-US" altLang="zh-CN" dirty="0" smtClean="0"/>
              <a:t>,</a:t>
            </a:r>
            <a:r>
              <a:rPr lang="zh-CN" altLang="en-US" dirty="0" smtClean="0"/>
              <a:t>这样的事奉是活的</a:t>
            </a:r>
            <a:r>
              <a:rPr lang="en-US" altLang="zh-CN" dirty="0" smtClean="0"/>
              <a:t>,</a:t>
            </a:r>
            <a:r>
              <a:rPr lang="zh-CN" altLang="en-US" dirty="0" smtClean="0"/>
              <a:t>新鲜的</a:t>
            </a:r>
            <a:r>
              <a:rPr lang="en-US" altLang="zh-CN" dirty="0" smtClean="0"/>
              <a:t>;</a:t>
            </a:r>
            <a:r>
              <a:rPr lang="zh-CN" altLang="en-US" dirty="0" smtClean="0"/>
              <a:t>到了今天</a:t>
            </a:r>
            <a:r>
              <a:rPr lang="en-US" altLang="zh-CN" dirty="0" smtClean="0"/>
              <a:t>,</a:t>
            </a:r>
            <a:r>
              <a:rPr lang="zh-CN" altLang="en-US" dirty="0" smtClean="0"/>
              <a:t>还这样事奉</a:t>
            </a:r>
            <a:r>
              <a:rPr lang="en-US" altLang="zh-CN" dirty="0" smtClean="0"/>
              <a:t>,</a:t>
            </a:r>
            <a:r>
              <a:rPr lang="zh-CN" altLang="en-US" dirty="0" smtClean="0"/>
              <a:t>就是死的</a:t>
            </a:r>
            <a:r>
              <a:rPr lang="en-US" altLang="zh-CN" dirty="0" smtClean="0"/>
              <a:t>,</a:t>
            </a:r>
            <a:r>
              <a:rPr lang="zh-CN" altLang="en-US" dirty="0" smtClean="0"/>
              <a:t>陈舊的</a:t>
            </a:r>
            <a:r>
              <a:rPr lang="en-US" altLang="zh-CN" dirty="0" smtClean="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6400800"/>
          </a:xfrm>
        </p:spPr>
        <p:txBody>
          <a:bodyPr>
            <a:normAutofit/>
          </a:bodyPr>
          <a:lstStyle/>
          <a:p>
            <a:r>
              <a:rPr lang="en-US" altLang="zh-CN" dirty="0" smtClean="0"/>
              <a:t>“</a:t>
            </a:r>
            <a:r>
              <a:rPr lang="zh-CN" altLang="en-US" dirty="0" smtClean="0"/>
              <a:t>我们要有新的起頭</a:t>
            </a:r>
            <a:r>
              <a:rPr lang="en-US" altLang="zh-CN" dirty="0" smtClean="0"/>
              <a:t>,</a:t>
            </a:r>
            <a:r>
              <a:rPr lang="zh-CN" altLang="en-US" dirty="0" smtClean="0"/>
              <a:t>就必须有新的奉献</a:t>
            </a:r>
            <a:r>
              <a:rPr lang="en-US" altLang="zh-CN" dirty="0" smtClean="0"/>
              <a:t>…</a:t>
            </a:r>
            <a:r>
              <a:rPr lang="zh-CN" altLang="en-US" dirty="0" smtClean="0"/>
              <a:t>我们这些事奉主的人</a:t>
            </a:r>
            <a:r>
              <a:rPr lang="en-US" altLang="zh-CN" dirty="0" smtClean="0"/>
              <a:t>,</a:t>
            </a:r>
            <a:r>
              <a:rPr lang="zh-CN" altLang="en-US" dirty="0" smtClean="0"/>
              <a:t>需要作更新的工作</a:t>
            </a:r>
            <a:r>
              <a:rPr lang="en-US" altLang="zh-CN" dirty="0" smtClean="0"/>
              <a:t>.</a:t>
            </a:r>
            <a:r>
              <a:rPr lang="zh-CN" altLang="en-US" dirty="0" smtClean="0"/>
              <a:t>不要以为</a:t>
            </a:r>
            <a:r>
              <a:rPr lang="en-US" altLang="zh-CN" dirty="0" smtClean="0"/>
              <a:t>..</a:t>
            </a:r>
            <a:r>
              <a:rPr lang="zh-CN" altLang="en-US" dirty="0" smtClean="0"/>
              <a:t>三年</a:t>
            </a:r>
            <a:r>
              <a:rPr lang="en-US" altLang="zh-CN" dirty="0" smtClean="0"/>
              <a:t>,</a:t>
            </a:r>
            <a:r>
              <a:rPr lang="zh-CN" altLang="en-US" dirty="0" smtClean="0"/>
              <a:t>五年</a:t>
            </a:r>
            <a:r>
              <a:rPr lang="en-US" altLang="zh-CN" dirty="0" smtClean="0"/>
              <a:t>,</a:t>
            </a:r>
            <a:r>
              <a:rPr lang="zh-CN" altLang="en-US" dirty="0" smtClean="0"/>
              <a:t>八年过去</a:t>
            </a:r>
            <a:r>
              <a:rPr lang="en-US" altLang="zh-CN" dirty="0" smtClean="0"/>
              <a:t>,</a:t>
            </a:r>
            <a:r>
              <a:rPr lang="zh-CN" altLang="en-US" dirty="0" smtClean="0"/>
              <a:t>一切都还差不多</a:t>
            </a:r>
            <a:r>
              <a:rPr lang="en-US" altLang="zh-CN" dirty="0" smtClean="0"/>
              <a:t>,</a:t>
            </a:r>
            <a:r>
              <a:rPr lang="zh-CN" altLang="en-US" dirty="0" smtClean="0"/>
              <a:t>没有一点进展</a:t>
            </a:r>
            <a:r>
              <a:rPr lang="en-US" altLang="zh-CN" dirty="0" smtClean="0"/>
              <a:t>.</a:t>
            </a:r>
            <a:r>
              <a:rPr lang="zh-CN" altLang="en-US" dirty="0" smtClean="0"/>
              <a:t>一个工作不能这样</a:t>
            </a:r>
            <a:r>
              <a:rPr lang="en-US" altLang="zh-CN" dirty="0" smtClean="0"/>
              <a:t>,</a:t>
            </a:r>
            <a:r>
              <a:rPr lang="zh-CN" altLang="en-US" dirty="0" smtClean="0"/>
              <a:t>一个召会也不能这样</a:t>
            </a:r>
            <a:r>
              <a:rPr lang="en-US" altLang="zh-CN" dirty="0" smtClean="0"/>
              <a:t>,</a:t>
            </a:r>
            <a:r>
              <a:rPr lang="zh-CN" altLang="en-US" dirty="0" smtClean="0"/>
              <a:t>我们自己更不能这样</a:t>
            </a:r>
            <a:r>
              <a:rPr lang="en-US" altLang="zh-CN" dirty="0" smtClean="0"/>
              <a:t>.</a:t>
            </a:r>
            <a:r>
              <a:rPr lang="zh-CN" altLang="en-US" dirty="0" smtClean="0"/>
              <a:t>八年</a:t>
            </a:r>
            <a:r>
              <a:rPr lang="en-US" altLang="zh-CN" dirty="0" smtClean="0"/>
              <a:t>,</a:t>
            </a:r>
            <a:r>
              <a:rPr lang="zh-CN" altLang="en-US" dirty="0" smtClean="0"/>
              <a:t>十年过去</a:t>
            </a:r>
            <a:r>
              <a:rPr lang="en-US" altLang="zh-CN" dirty="0" smtClean="0"/>
              <a:t>,</a:t>
            </a:r>
            <a:r>
              <a:rPr lang="zh-CN" altLang="en-US" dirty="0" smtClean="0"/>
              <a:t>我们是实在是陈舊了</a:t>
            </a:r>
            <a:r>
              <a:rPr lang="en-US" altLang="zh-CN" dirty="0" smtClean="0"/>
              <a:t>.</a:t>
            </a:r>
            <a:r>
              <a:rPr lang="zh-CN" altLang="en-US" dirty="0" smtClean="0"/>
              <a:t>即使我们没有别的问题</a:t>
            </a:r>
            <a:r>
              <a:rPr lang="en-US" altLang="zh-CN" dirty="0" smtClean="0"/>
              <a:t>,</a:t>
            </a:r>
            <a:r>
              <a:rPr lang="zh-CN" altLang="en-US" dirty="0" smtClean="0"/>
              <a:t>陈舊总是个问题</a:t>
            </a:r>
            <a:r>
              <a:rPr lang="en-US" altLang="zh-CN" dirty="0" smtClean="0"/>
              <a:t>.</a:t>
            </a:r>
            <a:r>
              <a:rPr lang="zh-CN" altLang="en-US" dirty="0" smtClean="0"/>
              <a:t>因此</a:t>
            </a:r>
            <a:r>
              <a:rPr lang="en-US" altLang="zh-CN" dirty="0" smtClean="0"/>
              <a:t>,</a:t>
            </a:r>
            <a:r>
              <a:rPr lang="zh-CN" altLang="en-US" dirty="0" smtClean="0"/>
              <a:t>我们必须重新起来</a:t>
            </a:r>
            <a:r>
              <a:rPr lang="en-US" altLang="zh-CN" dirty="0" smtClean="0"/>
              <a:t>,</a:t>
            </a:r>
            <a:r>
              <a:rPr lang="zh-CN" altLang="en-US" dirty="0" smtClean="0"/>
              <a:t>再有新的奉献</a:t>
            </a:r>
            <a:r>
              <a:rPr lang="en-US" altLang="zh-CN" dirty="0" smtClean="0"/>
              <a:t>,</a:t>
            </a:r>
            <a:r>
              <a:rPr lang="zh-CN" altLang="en-US" dirty="0" smtClean="0"/>
              <a:t>有新的对付</a:t>
            </a:r>
            <a:r>
              <a:rPr lang="en-US" altLang="zh-CN" dirty="0" smtClean="0"/>
              <a:t>.</a:t>
            </a:r>
            <a:r>
              <a:rPr lang="zh-CN" altLang="en-US" dirty="0" smtClean="0"/>
              <a:t>盼望我们都看见</a:t>
            </a:r>
            <a:r>
              <a:rPr lang="en-US" altLang="zh-CN" dirty="0" smtClean="0"/>
              <a:t>,</a:t>
            </a:r>
            <a:r>
              <a:rPr lang="zh-CN" altLang="en-US" dirty="0" smtClean="0"/>
              <a:t>只有你我有新的起头</a:t>
            </a:r>
            <a:r>
              <a:rPr lang="en-US" altLang="zh-CN" dirty="0" smtClean="0"/>
              <a:t>,</a:t>
            </a:r>
            <a:r>
              <a:rPr lang="zh-CN" altLang="en-US" dirty="0" smtClean="0"/>
              <a:t>新的奉献</a:t>
            </a:r>
            <a:r>
              <a:rPr lang="en-US" altLang="zh-CN" dirty="0" smtClean="0"/>
              <a:t>,</a:t>
            </a:r>
            <a:r>
              <a:rPr lang="zh-CN" altLang="en-US" dirty="0" smtClean="0"/>
              <a:t>新的对付</a:t>
            </a:r>
            <a:r>
              <a:rPr lang="en-US" altLang="zh-CN" dirty="0" smtClean="0"/>
              <a:t>,</a:t>
            </a:r>
            <a:r>
              <a:rPr lang="zh-CN" altLang="en-US" dirty="0" smtClean="0"/>
              <a:t>今后的工作才会新鲜</a:t>
            </a:r>
            <a:r>
              <a:rPr lang="en-US" altLang="zh-CN" dirty="0" smtClean="0"/>
              <a:t>,</a:t>
            </a:r>
            <a:r>
              <a:rPr lang="zh-CN" altLang="en-US" dirty="0" smtClean="0"/>
              <a:t>我们所服事的召会</a:t>
            </a:r>
            <a:r>
              <a:rPr lang="en-US" altLang="zh-CN" dirty="0" smtClean="0"/>
              <a:t>,</a:t>
            </a:r>
            <a:r>
              <a:rPr lang="zh-CN" altLang="en-US" dirty="0" smtClean="0"/>
              <a:t>才会再经历一段主新鲜的同在</a:t>
            </a:r>
            <a:r>
              <a:rPr lang="en-US" altLang="zh-CN" dirty="0" smtClean="0"/>
              <a:t>.”</a:t>
            </a:r>
          </a:p>
          <a:p>
            <a:r>
              <a:rPr lang="en-US" altLang="zh-CN" dirty="0" smtClean="0"/>
              <a:t>---</a:t>
            </a:r>
            <a:r>
              <a:rPr lang="zh-CN" altLang="en-US" dirty="0" smtClean="0"/>
              <a:t>召会的事奉与复兴的律</a:t>
            </a:r>
            <a:r>
              <a:rPr lang="en-US" altLang="zh-CN" dirty="0" smtClean="0"/>
              <a:t>, p.22, 29</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altLang="zh-CN" dirty="0" smtClean="0"/>
              <a:t>What’s Next</a:t>
            </a:r>
            <a:endParaRPr lang="en-US" dirty="0"/>
          </a:p>
        </p:txBody>
      </p:sp>
      <p:sp>
        <p:nvSpPr>
          <p:cNvPr id="3" name="Content Placeholder 2"/>
          <p:cNvSpPr>
            <a:spLocks noGrp="1"/>
          </p:cNvSpPr>
          <p:nvPr>
            <p:ph idx="1"/>
          </p:nvPr>
        </p:nvSpPr>
        <p:spPr>
          <a:xfrm>
            <a:off x="0" y="1219200"/>
            <a:ext cx="9144000" cy="5638800"/>
          </a:xfrm>
        </p:spPr>
        <p:txBody>
          <a:bodyPr>
            <a:normAutofit fontScale="85000" lnSpcReduction="20000"/>
          </a:bodyPr>
          <a:lstStyle/>
          <a:p>
            <a:pPr marL="514350" indent="-514350">
              <a:buAutoNum type="arabicPeriod"/>
            </a:pPr>
            <a:r>
              <a:rPr lang="en-US" altLang="zh-CN" dirty="0" smtClean="0"/>
              <a:t>Euro Zone: Can Euro-economy survive euro-politics?</a:t>
            </a:r>
          </a:p>
          <a:p>
            <a:pPr marL="514350" indent="-514350">
              <a:buAutoNum type="arabicPeriod"/>
            </a:pPr>
            <a:r>
              <a:rPr lang="en-US" altLang="zh-CN" dirty="0" smtClean="0"/>
              <a:t>International management of Europe’s Financial crisis</a:t>
            </a:r>
          </a:p>
          <a:p>
            <a:pPr marL="514350" indent="-514350">
              <a:buAutoNum type="arabicPeriod"/>
            </a:pPr>
            <a:r>
              <a:rPr lang="en-US" altLang="zh-CN" dirty="0" smtClean="0"/>
              <a:t>Watching the Russian wildcard.</a:t>
            </a:r>
          </a:p>
          <a:p>
            <a:pPr marL="514350" indent="-514350">
              <a:buAutoNum type="arabicPeriod"/>
            </a:pPr>
            <a:r>
              <a:rPr lang="en-US" altLang="zh-CN" dirty="0" smtClean="0"/>
              <a:t>The Arab </a:t>
            </a:r>
            <a:r>
              <a:rPr lang="en-US" altLang="zh-CN" dirty="0" err="1" smtClean="0"/>
              <a:t>awakening:what</a:t>
            </a:r>
            <a:r>
              <a:rPr lang="en-US" altLang="zh-CN" dirty="0" smtClean="0"/>
              <a:t> its really like</a:t>
            </a:r>
          </a:p>
          <a:p>
            <a:pPr marL="514350" indent="-514350">
              <a:buAutoNum type="arabicPeriod"/>
            </a:pPr>
            <a:r>
              <a:rPr lang="en-US" altLang="zh-CN" dirty="0" smtClean="0"/>
              <a:t>Divergence: leading emerging markets are headed in different directions</a:t>
            </a:r>
          </a:p>
          <a:p>
            <a:pPr marL="514350" indent="-514350">
              <a:buAutoNum type="arabicPeriod"/>
            </a:pPr>
            <a:r>
              <a:rPr lang="en-US" altLang="zh-CN" dirty="0" smtClean="0"/>
              <a:t>Asia enters the rapids: a volatile moment in a crucial region</a:t>
            </a:r>
          </a:p>
          <a:p>
            <a:pPr marL="514350" indent="-514350">
              <a:buAutoNum type="arabicPeriod"/>
            </a:pPr>
            <a:r>
              <a:rPr lang="en-US" altLang="zh-CN" dirty="0" smtClean="0"/>
              <a:t>Doubling down on economic </a:t>
            </a:r>
            <a:r>
              <a:rPr lang="en-US" altLang="zh-CN" dirty="0" err="1" smtClean="0"/>
              <a:t>statecraft:what’s</a:t>
            </a:r>
            <a:r>
              <a:rPr lang="en-US" altLang="zh-CN" dirty="0" smtClean="0"/>
              <a:t> at stake for the US and the world America built?</a:t>
            </a:r>
          </a:p>
          <a:p>
            <a:pPr marL="514350" indent="-514350">
              <a:buAutoNum type="arabicPeriod"/>
            </a:pPr>
            <a:r>
              <a:rPr lang="en-US" altLang="zh-CN" dirty="0" err="1" smtClean="0"/>
              <a:t>Afghanistan:Yet</a:t>
            </a:r>
            <a:r>
              <a:rPr lang="en-US" altLang="zh-CN" dirty="0" smtClean="0"/>
              <a:t> again a grave geopolitical risk</a:t>
            </a:r>
          </a:p>
          <a:p>
            <a:pPr marL="514350" indent="-514350">
              <a:buAutoNum type="arabicPeriod"/>
            </a:pPr>
            <a:r>
              <a:rPr lang="en-US" altLang="zh-CN" dirty="0" smtClean="0"/>
              <a:t>A perfect storm for global </a:t>
            </a:r>
            <a:r>
              <a:rPr lang="en-US" altLang="zh-CN" dirty="0" err="1" smtClean="0"/>
              <a:t>governance:the</a:t>
            </a:r>
            <a:r>
              <a:rPr lang="en-US" altLang="zh-CN" dirty="0" smtClean="0"/>
              <a:t> rise of regionalism and regional institution.</a:t>
            </a:r>
          </a:p>
          <a:p>
            <a:pPr marL="514350" indent="-514350">
              <a:buNone/>
            </a:pPr>
            <a:r>
              <a:rPr lang="en-US" altLang="zh-CN" dirty="0" smtClean="0"/>
              <a:t>		---”Essays on Geopolitics that matter, What’s next” by Ian </a:t>
            </a:r>
            <a:r>
              <a:rPr lang="en-US" altLang="zh-CN" dirty="0" err="1" smtClean="0"/>
              <a:t>Bremmer</a:t>
            </a:r>
            <a:r>
              <a:rPr lang="en-US" altLang="zh-CN" dirty="0" smtClean="0"/>
              <a:t> and Douglas </a:t>
            </a:r>
            <a:r>
              <a:rPr lang="en-US" altLang="zh-CN" dirty="0" err="1" smtClean="0"/>
              <a:t>Rediker</a:t>
            </a:r>
            <a:endParaRPr lang="en-US" altLang="zh-CN" dirty="0" smtClean="0"/>
          </a:p>
          <a:p>
            <a:pPr marL="514350" indent="-514350">
              <a:buAutoNum type="arabicPeriod"/>
            </a:pPr>
            <a:endParaRPr lang="en-US" altLang="zh-CN" dirty="0" smtClean="0"/>
          </a:p>
          <a:p>
            <a:pPr marL="514350" indent="-514350">
              <a:buAutoNum type="arabicPeriod"/>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歐洲</a:t>
            </a:r>
            <a:endParaRPr lang="en-US" dirty="0"/>
          </a:p>
        </p:txBody>
      </p:sp>
      <p:sp>
        <p:nvSpPr>
          <p:cNvPr id="3" name="Content Placeholder 2"/>
          <p:cNvSpPr>
            <a:spLocks noGrp="1"/>
          </p:cNvSpPr>
          <p:nvPr>
            <p:ph idx="1"/>
          </p:nvPr>
        </p:nvSpPr>
        <p:spPr/>
        <p:txBody>
          <a:bodyPr/>
          <a:lstStyle/>
          <a:p>
            <a:pPr>
              <a:buNone/>
            </a:pPr>
            <a:r>
              <a:rPr lang="en-US" dirty="0" smtClean="0"/>
              <a:t>	</a:t>
            </a:r>
            <a:r>
              <a:rPr lang="en-US" altLang="zh-CN" dirty="0" smtClean="0"/>
              <a:t>1. </a:t>
            </a:r>
            <a:r>
              <a:rPr lang="zh-CN" altLang="en-US" dirty="0" smtClean="0"/>
              <a:t>共市危机</a:t>
            </a:r>
            <a:endParaRPr lang="en-US" altLang="zh-CN" dirty="0" smtClean="0"/>
          </a:p>
          <a:p>
            <a:pPr>
              <a:buNone/>
            </a:pPr>
            <a:r>
              <a:rPr lang="en-US" dirty="0" smtClean="0"/>
              <a:t>	</a:t>
            </a:r>
            <a:r>
              <a:rPr lang="en-US" altLang="zh-CN" dirty="0" smtClean="0"/>
              <a:t>2. </a:t>
            </a:r>
            <a:r>
              <a:rPr lang="zh-CN" altLang="en-US" dirty="0" smtClean="0"/>
              <a:t>德国崛起</a:t>
            </a:r>
            <a:endParaRPr lang="en-US" altLang="zh-CN" dirty="0" smtClean="0"/>
          </a:p>
          <a:p>
            <a:pPr>
              <a:buNone/>
            </a:pPr>
            <a:r>
              <a:rPr lang="en-US" dirty="0" smtClean="0"/>
              <a:t>	</a:t>
            </a:r>
            <a:r>
              <a:rPr lang="en-US" altLang="zh-CN" dirty="0" smtClean="0"/>
              <a:t>3. </a:t>
            </a:r>
            <a:r>
              <a:rPr lang="zh-CN" altLang="en-US" dirty="0" smtClean="0"/>
              <a:t>领导危机</a:t>
            </a:r>
            <a:endParaRPr lang="en-US" altLang="zh-CN" dirty="0" smtClean="0"/>
          </a:p>
          <a:p>
            <a:pPr>
              <a:buNone/>
            </a:pPr>
            <a:r>
              <a:rPr lang="en-US" dirty="0" smtClean="0"/>
              <a:t>	</a:t>
            </a:r>
            <a:r>
              <a:rPr lang="en-US" altLang="zh-CN" dirty="0" smtClean="0"/>
              <a:t>4. </a:t>
            </a:r>
            <a:r>
              <a:rPr lang="zh-CN" altLang="en-US" dirty="0" smtClean="0"/>
              <a:t>外劳因素</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中东</a:t>
            </a:r>
            <a:endParaRPr lang="en-US" dirty="0"/>
          </a:p>
        </p:txBody>
      </p:sp>
      <p:sp>
        <p:nvSpPr>
          <p:cNvPr id="3" name="Content Placeholder 2"/>
          <p:cNvSpPr>
            <a:spLocks noGrp="1"/>
          </p:cNvSpPr>
          <p:nvPr>
            <p:ph idx="1"/>
          </p:nvPr>
        </p:nvSpPr>
        <p:spPr/>
        <p:txBody>
          <a:bodyPr/>
          <a:lstStyle/>
          <a:p>
            <a:pPr marL="514350" indent="-514350">
              <a:buAutoNum type="arabicPeriod"/>
            </a:pPr>
            <a:r>
              <a:rPr lang="en-US" altLang="zh-CN" dirty="0" smtClean="0"/>
              <a:t>Arab Spring </a:t>
            </a:r>
            <a:r>
              <a:rPr lang="zh-CN" altLang="en-US" dirty="0" smtClean="0"/>
              <a:t>民主动乱</a:t>
            </a:r>
            <a:endParaRPr lang="en-US" altLang="zh-CN" dirty="0" smtClean="0"/>
          </a:p>
          <a:p>
            <a:pPr marL="514350" indent="-514350">
              <a:buAutoNum type="arabicPeriod"/>
            </a:pPr>
            <a:r>
              <a:rPr lang="zh-CN" altLang="en-US" dirty="0" smtClean="0"/>
              <a:t>埃及</a:t>
            </a:r>
            <a:endParaRPr lang="en-US" altLang="zh-CN" dirty="0" smtClean="0"/>
          </a:p>
          <a:p>
            <a:pPr marL="514350" indent="-514350">
              <a:buAutoNum type="arabicPeriod"/>
            </a:pPr>
            <a:r>
              <a:rPr lang="zh-CN" altLang="en-US" dirty="0" smtClean="0"/>
              <a:t>伊朗</a:t>
            </a:r>
            <a:endParaRPr lang="en-US" altLang="zh-CN" dirty="0" smtClean="0"/>
          </a:p>
          <a:p>
            <a:pPr marL="514350" indent="-514350">
              <a:buAutoNum type="arabicPeriod"/>
            </a:pPr>
            <a:r>
              <a:rPr lang="zh-CN" altLang="en-US" dirty="0" smtClean="0"/>
              <a:t>以色列</a:t>
            </a:r>
            <a:endParaRPr lang="en-US" altLang="zh-CN" dirty="0" smtClean="0"/>
          </a:p>
          <a:p>
            <a:pPr marL="514350" indent="-514350">
              <a:buAutoNum type="arabicPeriod"/>
            </a:pPr>
            <a:r>
              <a:rPr lang="zh-CN" altLang="en-US" dirty="0" smtClean="0"/>
              <a:t>土耳其</a:t>
            </a:r>
            <a:endParaRPr lang="en-US" altLang="zh-CN" dirty="0" smtClean="0"/>
          </a:p>
          <a:p>
            <a:pPr marL="514350" indent="-514350">
              <a:buAutoNum type="arabicPeriod"/>
            </a:pPr>
            <a:r>
              <a:rPr lang="zh-CN" altLang="en-US" dirty="0" smtClean="0"/>
              <a:t>阿富汗与巴基斯坦</a:t>
            </a:r>
            <a:endParaRPr lang="en-US" altLang="zh-CN" dirty="0" smtClean="0"/>
          </a:p>
          <a:p>
            <a:pPr marL="514350" indent="-514350">
              <a:buAutoNum type="arabicPeriod"/>
            </a:pPr>
            <a:r>
              <a:rPr lang="en-US" altLang="zh-CN" dirty="0" smtClean="0"/>
              <a:t>GCC </a:t>
            </a:r>
            <a:r>
              <a:rPr lang="zh-CN" altLang="en-US" dirty="0" smtClean="0"/>
              <a:t>湾区国家</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主恢复的不同时期</a:t>
            </a:r>
            <a:endParaRPr lang="en-US" dirty="0"/>
          </a:p>
        </p:txBody>
      </p:sp>
      <p:sp>
        <p:nvSpPr>
          <p:cNvPr id="3" name="Content Placeholder 2"/>
          <p:cNvSpPr>
            <a:spLocks noGrp="1"/>
          </p:cNvSpPr>
          <p:nvPr>
            <p:ph idx="1"/>
          </p:nvPr>
        </p:nvSpPr>
        <p:spPr>
          <a:xfrm>
            <a:off x="457200" y="1981200"/>
            <a:ext cx="8229600" cy="4144963"/>
          </a:xfrm>
        </p:spPr>
        <p:txBody>
          <a:bodyPr/>
          <a:lstStyle/>
          <a:p>
            <a:pPr marL="514350" indent="-514350">
              <a:buAutoNum type="arabicPeriod"/>
            </a:pPr>
            <a:r>
              <a:rPr lang="en-US" altLang="zh-CN" sz="3600" dirty="0" smtClean="0"/>
              <a:t>1922-1952	</a:t>
            </a:r>
            <a:r>
              <a:rPr lang="zh-CN" altLang="en-US" sz="3600" dirty="0" smtClean="0"/>
              <a:t>在中国開始</a:t>
            </a:r>
            <a:endParaRPr lang="en-US" altLang="zh-CN" sz="3600" dirty="0" smtClean="0"/>
          </a:p>
          <a:p>
            <a:pPr marL="514350" indent="-514350">
              <a:buAutoNum type="arabicPeriod"/>
            </a:pPr>
            <a:r>
              <a:rPr lang="en-US" altLang="zh-CN" sz="3600" dirty="0" smtClean="0"/>
              <a:t>1953-1982				</a:t>
            </a:r>
            <a:r>
              <a:rPr lang="zh-CN" altLang="en-US" sz="3600" dirty="0" smtClean="0"/>
              <a:t>在海外開始</a:t>
            </a:r>
            <a:endParaRPr lang="en-US" altLang="zh-CN" sz="3600" dirty="0" smtClean="0"/>
          </a:p>
          <a:p>
            <a:pPr marL="514350" indent="-514350">
              <a:buAutoNum type="arabicPeriod"/>
            </a:pPr>
            <a:r>
              <a:rPr lang="en-US" altLang="zh-CN" sz="3600" dirty="0" smtClean="0"/>
              <a:t>1983-2012	</a:t>
            </a:r>
            <a:r>
              <a:rPr lang="zh-CN" altLang="en-US" sz="3600" dirty="0" smtClean="0"/>
              <a:t>在中国恢复</a:t>
            </a:r>
            <a:r>
              <a:rPr lang="en-US" altLang="zh-CN" sz="3600" dirty="0" smtClean="0"/>
              <a:t>	</a:t>
            </a:r>
            <a:r>
              <a:rPr lang="zh-CN" altLang="en-US" sz="3600" dirty="0" smtClean="0"/>
              <a:t>在海外擴增</a:t>
            </a:r>
            <a:endParaRPr lang="en-US" altLang="zh-CN" sz="3600" dirty="0" smtClean="0"/>
          </a:p>
          <a:p>
            <a:pPr marL="514350" indent="-514350">
              <a:buAutoNum type="arabicPeriod"/>
            </a:pPr>
            <a:r>
              <a:rPr lang="en-US" altLang="zh-CN" sz="3600" dirty="0" smtClean="0"/>
              <a:t>2013-2042		?			?</a:t>
            </a:r>
          </a:p>
          <a:p>
            <a:pPr marL="514350" indent="-514350">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Emphasis of our work</a:t>
            </a:r>
            <a:endParaRPr lang="en-US"/>
          </a:p>
        </p:txBody>
      </p:sp>
      <p:sp>
        <p:nvSpPr>
          <p:cNvPr id="3" name="Content Placeholder 2"/>
          <p:cNvSpPr>
            <a:spLocks noGrp="1"/>
          </p:cNvSpPr>
          <p:nvPr>
            <p:ph idx="1"/>
          </p:nvPr>
        </p:nvSpPr>
        <p:spPr/>
        <p:txBody>
          <a:bodyPr>
            <a:normAutofit fontScale="62500" lnSpcReduction="20000"/>
          </a:bodyPr>
          <a:lstStyle/>
          <a:p>
            <a:pPr marL="514350" indent="-514350">
              <a:buAutoNum type="arabicPeriod"/>
            </a:pPr>
            <a:r>
              <a:rPr lang="en-US" dirty="0" smtClean="0"/>
              <a:t>Not on what we do</a:t>
            </a:r>
          </a:p>
          <a:p>
            <a:pPr marL="514350" indent="-514350">
              <a:buNone/>
            </a:pPr>
            <a:r>
              <a:rPr lang="en-US" dirty="0" smtClean="0"/>
              <a:t>	But on whom we have perfected.</a:t>
            </a:r>
          </a:p>
          <a:p>
            <a:pPr marL="514350" indent="-514350">
              <a:buAutoNum type="arabicPeriod" startAt="2"/>
            </a:pPr>
            <a:r>
              <a:rPr lang="en-US" dirty="0" smtClean="0"/>
              <a:t>Not on getting things done</a:t>
            </a:r>
          </a:p>
          <a:p>
            <a:pPr marL="514350" indent="-514350">
              <a:buNone/>
            </a:pPr>
            <a:r>
              <a:rPr lang="en-US" dirty="0" smtClean="0"/>
              <a:t>	But on getting people involved.</a:t>
            </a:r>
          </a:p>
          <a:p>
            <a:pPr marL="514350" indent="-514350">
              <a:buAutoNum type="arabicPeriod" startAt="3"/>
            </a:pPr>
            <a:r>
              <a:rPr lang="en-US" dirty="0" smtClean="0"/>
              <a:t>Not on maintaining what we have</a:t>
            </a:r>
          </a:p>
          <a:p>
            <a:pPr marL="514350" indent="-514350">
              <a:buNone/>
            </a:pPr>
            <a:r>
              <a:rPr lang="en-US" dirty="0" smtClean="0"/>
              <a:t>	But on gaining more to do what we do.</a:t>
            </a:r>
          </a:p>
          <a:p>
            <a:pPr marL="514350" indent="-514350">
              <a:buAutoNum type="arabicPeriod" startAt="4"/>
            </a:pPr>
            <a:r>
              <a:rPr lang="en-US" dirty="0" smtClean="0"/>
              <a:t>Not on working ourselves</a:t>
            </a:r>
          </a:p>
          <a:p>
            <a:pPr marL="514350" indent="-514350">
              <a:buNone/>
            </a:pPr>
            <a:r>
              <a:rPr lang="en-US" dirty="0" smtClean="0"/>
              <a:t>	But on perfecting others to work.</a:t>
            </a:r>
          </a:p>
          <a:p>
            <a:pPr marL="514350" indent="-514350">
              <a:buAutoNum type="arabicPeriod" startAt="5"/>
            </a:pPr>
            <a:r>
              <a:rPr lang="en-US" dirty="0" smtClean="0"/>
              <a:t>Not on our success in the work</a:t>
            </a:r>
          </a:p>
          <a:p>
            <a:pPr marL="514350" indent="-514350">
              <a:buNone/>
            </a:pPr>
            <a:r>
              <a:rPr lang="en-US" dirty="0" smtClean="0"/>
              <a:t>	But on others ‘ success in the work.</a:t>
            </a:r>
          </a:p>
          <a:p>
            <a:pPr marL="514350" indent="-514350">
              <a:buAutoNum type="arabicPeriod" startAt="6"/>
            </a:pPr>
            <a:r>
              <a:rPr lang="en-US" dirty="0" smtClean="0"/>
              <a:t>Not doing a direct work</a:t>
            </a:r>
          </a:p>
          <a:p>
            <a:pPr marL="514350" indent="-514350">
              <a:buNone/>
            </a:pPr>
            <a:r>
              <a:rPr lang="en-US" dirty="0" smtClean="0"/>
              <a:t>	But doing an indirect work.</a:t>
            </a:r>
          </a:p>
          <a:p>
            <a:pPr marL="514350" indent="-514350">
              <a:buAutoNum type="arabicPeriod" startAt="7"/>
            </a:pPr>
            <a:r>
              <a:rPr lang="en-US" dirty="0" smtClean="0"/>
              <a:t>Not merely working on man</a:t>
            </a:r>
          </a:p>
          <a:p>
            <a:pPr marL="514350" indent="-514350">
              <a:buNone/>
            </a:pPr>
            <a:r>
              <a:rPr lang="en-US" dirty="0" smtClean="0"/>
              <a:t>	But working through man.</a:t>
            </a:r>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solidFill>
                  <a:srgbClr val="FF0000"/>
                </a:solidFill>
              </a:rPr>
              <a:t>加强时期</a:t>
            </a:r>
            <a:endParaRPr lang="en-US" dirty="0">
              <a:solidFill>
                <a:srgbClr val="FF0000"/>
              </a:solidFill>
            </a:endParaRPr>
          </a:p>
        </p:txBody>
      </p:sp>
      <p:sp>
        <p:nvSpPr>
          <p:cNvPr id="3" name="Content Placeholder 2"/>
          <p:cNvSpPr>
            <a:spLocks noGrp="1"/>
          </p:cNvSpPr>
          <p:nvPr>
            <p:ph idx="1"/>
          </p:nvPr>
        </p:nvSpPr>
        <p:spPr/>
        <p:txBody>
          <a:bodyPr/>
          <a:lstStyle/>
          <a:p>
            <a:pPr>
              <a:buNone/>
            </a:pPr>
            <a:endParaRPr lang="en-US" dirty="0" smtClean="0"/>
          </a:p>
          <a:p>
            <a:r>
              <a:rPr lang="zh-TW" altLang="en-US" sz="4400" dirty="0" smtClean="0"/>
              <a:t>加強祂生機的救恩</a:t>
            </a:r>
          </a:p>
          <a:p>
            <a:r>
              <a:rPr lang="zh-TW" altLang="en-US" sz="4400" dirty="0" smtClean="0"/>
              <a:t>產生得勝者</a:t>
            </a:r>
          </a:p>
          <a:p>
            <a:r>
              <a:rPr lang="zh-TW" altLang="en-US" sz="4400" dirty="0" smtClean="0"/>
              <a:t>終極完成新耶路撒冷</a:t>
            </a:r>
            <a:endParaRPr lang="en-US" sz="4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lstStyle/>
          <a:p>
            <a:pPr algn="ctr">
              <a:buNone/>
            </a:pPr>
            <a:r>
              <a:rPr lang="zh-CN" altLang="en-US" dirty="0" smtClean="0"/>
              <a:t>行起初所行的</a:t>
            </a:r>
            <a:endParaRPr lang="en-US" dirty="0" smtClean="0"/>
          </a:p>
          <a:p>
            <a:pPr algn="ctr">
              <a:buNone/>
            </a:pPr>
            <a:r>
              <a:rPr lang="zh-CN" altLang="en-US" dirty="0" smtClean="0"/>
              <a:t>至死忠心</a:t>
            </a:r>
            <a:endParaRPr lang="en-US" dirty="0" smtClean="0"/>
          </a:p>
          <a:p>
            <a:pPr algn="ctr">
              <a:buNone/>
            </a:pPr>
            <a:r>
              <a:rPr lang="zh-CN" altLang="en-US" dirty="0" smtClean="0"/>
              <a:t>持守着我的名</a:t>
            </a:r>
            <a:endParaRPr lang="en-US" dirty="0" smtClean="0"/>
          </a:p>
          <a:p>
            <a:pPr algn="ctr">
              <a:buNone/>
            </a:pPr>
            <a:r>
              <a:rPr lang="zh-CN" altLang="en-US" dirty="0" smtClean="0"/>
              <a:t>我不将别的重擔放在你们身上</a:t>
            </a:r>
            <a:r>
              <a:rPr lang="en-US" dirty="0" smtClean="0"/>
              <a:t>…</a:t>
            </a:r>
            <a:r>
              <a:rPr lang="zh-CN" altLang="en-US" dirty="0" smtClean="0"/>
              <a:t>已经有的</a:t>
            </a:r>
            <a:r>
              <a:rPr lang="en-US" dirty="0" smtClean="0"/>
              <a:t>,</a:t>
            </a:r>
            <a:r>
              <a:rPr lang="zh-CN" altLang="en-US" dirty="0" smtClean="0"/>
              <a:t>总要持守</a:t>
            </a:r>
            <a:endParaRPr lang="en-US" dirty="0" smtClean="0"/>
          </a:p>
          <a:p>
            <a:pPr algn="ctr">
              <a:buNone/>
            </a:pPr>
            <a:r>
              <a:rPr lang="zh-CN" altLang="en-US" dirty="0" smtClean="0"/>
              <a:t>坚固那将衰微的</a:t>
            </a:r>
            <a:r>
              <a:rPr lang="en-US" dirty="0" smtClean="0"/>
              <a:t>…</a:t>
            </a:r>
            <a:r>
              <a:rPr lang="zh-CN" altLang="en-US" dirty="0" smtClean="0"/>
              <a:t>没有一样是完成的</a:t>
            </a:r>
            <a:endParaRPr lang="en-US" dirty="0" smtClean="0"/>
          </a:p>
          <a:p>
            <a:pPr algn="ctr">
              <a:buNone/>
            </a:pPr>
            <a:r>
              <a:rPr lang="zh-CN" altLang="en-US" dirty="0" smtClean="0"/>
              <a:t>持守你所有的</a:t>
            </a:r>
            <a:r>
              <a:rPr lang="en-US" dirty="0" smtClean="0"/>
              <a:t>,</a:t>
            </a:r>
            <a:r>
              <a:rPr lang="zh-CN" altLang="en-US" dirty="0" smtClean="0"/>
              <a:t>免得有人夺去你的冠冕</a:t>
            </a:r>
            <a:endParaRPr lang="en-US" dirty="0" smtClean="0"/>
          </a:p>
          <a:p>
            <a:pPr algn="ctr">
              <a:buNone/>
            </a:pPr>
            <a:r>
              <a:rPr lang="zh-CN" altLang="en-US" dirty="0" smtClean="0"/>
              <a:t>你要發热心</a:t>
            </a:r>
            <a:endParaRPr lang="en-US" dirty="0" smtClean="0"/>
          </a:p>
          <a:p>
            <a:pPr algn="ct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主恢复的不同时期</a:t>
            </a:r>
            <a:endParaRPr lang="en-US" dirty="0"/>
          </a:p>
        </p:txBody>
      </p:sp>
      <p:sp>
        <p:nvSpPr>
          <p:cNvPr id="3" name="Content Placeholder 2"/>
          <p:cNvSpPr>
            <a:spLocks noGrp="1"/>
          </p:cNvSpPr>
          <p:nvPr>
            <p:ph idx="1"/>
          </p:nvPr>
        </p:nvSpPr>
        <p:spPr>
          <a:xfrm>
            <a:off x="457200" y="1981200"/>
            <a:ext cx="8229600" cy="4144963"/>
          </a:xfrm>
        </p:spPr>
        <p:txBody>
          <a:bodyPr/>
          <a:lstStyle/>
          <a:p>
            <a:pPr marL="514350" indent="-514350">
              <a:buAutoNum type="arabicPeriod"/>
            </a:pPr>
            <a:r>
              <a:rPr lang="en-US" altLang="zh-CN" sz="3600" dirty="0" smtClean="0"/>
              <a:t>1922-1952	</a:t>
            </a:r>
            <a:r>
              <a:rPr lang="zh-CN" altLang="en-US" sz="3600" dirty="0" smtClean="0"/>
              <a:t>第一时期</a:t>
            </a:r>
            <a:endParaRPr lang="en-US" altLang="zh-CN" sz="3600" dirty="0" smtClean="0"/>
          </a:p>
          <a:p>
            <a:pPr marL="514350" indent="-514350">
              <a:buAutoNum type="arabicPeriod"/>
            </a:pPr>
            <a:r>
              <a:rPr lang="en-US" altLang="zh-CN" sz="3600" dirty="0" smtClean="0"/>
              <a:t>1953-1982				</a:t>
            </a:r>
            <a:r>
              <a:rPr lang="zh-CN" altLang="en-US" sz="3600" dirty="0" smtClean="0"/>
              <a:t>第一时期</a:t>
            </a:r>
            <a:endParaRPr lang="en-US" altLang="zh-CN" sz="3600" dirty="0" smtClean="0"/>
          </a:p>
          <a:p>
            <a:pPr marL="514350" indent="-514350">
              <a:buAutoNum type="arabicPeriod"/>
            </a:pPr>
            <a:r>
              <a:rPr lang="en-US" altLang="zh-CN" sz="3600" dirty="0" smtClean="0"/>
              <a:t>1983-2012	</a:t>
            </a:r>
            <a:r>
              <a:rPr lang="zh-CN" altLang="en-US" sz="3600" dirty="0" smtClean="0"/>
              <a:t>第二时期</a:t>
            </a:r>
            <a:r>
              <a:rPr lang="en-US" altLang="zh-CN" sz="3600" dirty="0" smtClean="0"/>
              <a:t>	</a:t>
            </a:r>
            <a:r>
              <a:rPr lang="zh-CN" altLang="en-US" sz="3600" dirty="0" smtClean="0"/>
              <a:t>第二时期</a:t>
            </a:r>
            <a:endParaRPr lang="en-US" altLang="zh-CN" sz="3600" dirty="0" smtClean="0"/>
          </a:p>
          <a:p>
            <a:pPr marL="514350" indent="-514350">
              <a:buAutoNum type="arabicPeriod"/>
            </a:pPr>
            <a:r>
              <a:rPr lang="en-US" altLang="zh-CN" sz="3600" dirty="0" smtClean="0"/>
              <a:t>2013-2042	</a:t>
            </a:r>
            <a:r>
              <a:rPr lang="zh-CN" altLang="en-US" sz="3600" dirty="0" smtClean="0"/>
              <a:t>加强时期</a:t>
            </a:r>
            <a:r>
              <a:rPr lang="en-US" altLang="zh-CN" sz="3600" dirty="0" smtClean="0"/>
              <a:t>?	</a:t>
            </a:r>
            <a:r>
              <a:rPr lang="zh-CN" altLang="en-US" sz="3600" dirty="0" smtClean="0"/>
              <a:t>加强时期</a:t>
            </a:r>
            <a:r>
              <a:rPr lang="en-US" altLang="zh-CN" sz="3600" dirty="0" smtClean="0"/>
              <a:t>?</a:t>
            </a:r>
          </a:p>
          <a:p>
            <a:pPr marL="514350" indent="-514350">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0" y="304800"/>
            <a:ext cx="9144000" cy="6400800"/>
          </a:xfrm>
        </p:spPr>
        <p:txBody>
          <a:bodyPr>
            <a:normAutofit lnSpcReduction="10000"/>
          </a:bodyPr>
          <a:lstStyle/>
          <a:p>
            <a:pPr>
              <a:buNone/>
            </a:pPr>
            <a:r>
              <a:rPr lang="zh-TW" altLang="en-US" dirty="0" smtClean="0"/>
              <a:t>在這裏，有一個基本的原則：就是你作神在那一個時代所要作的，就得著聖靈的水流。如果你一直保守你的已往，要神來作你所重視的，你所希望的，就得不著聖靈的水流。</a:t>
            </a:r>
            <a:endParaRPr lang="en-US" altLang="zh-TW" dirty="0" smtClean="0"/>
          </a:p>
          <a:p>
            <a:pPr>
              <a:buNone/>
            </a:pPr>
            <a:r>
              <a:rPr lang="zh-TW" altLang="en-US" dirty="0" smtClean="0"/>
              <a:t>因為聖靈的水流是一直進步的，所以在耶路撒冷作的事，在羅馬就不彀。在該撒利亞作的事，在今天就不彀。進步，是聖靈整個水流的進步。</a:t>
            </a:r>
            <a:endParaRPr lang="en-US" altLang="zh-TW" dirty="0" smtClean="0"/>
          </a:p>
          <a:p>
            <a:pPr>
              <a:buNone/>
            </a:pPr>
            <a:r>
              <a:rPr lang="zh-TW" altLang="en-US" dirty="0" smtClean="0"/>
              <a:t>在教會近二千年的歷史中，神的靈是一直進步的。行傳二十八章後，神的靈是一直朝前去沒有了的。使徒行傳這一卷書是沒有結局的。除非有人愚昧，以為聖靈是離開了教會。實在每一個時代神都興起人來。每一個時代，教會都在那裏進步。一路一路，一直往前進，一直進步到今天。</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0" y="152400"/>
            <a:ext cx="9144000" cy="6705600"/>
          </a:xfrm>
        </p:spPr>
        <p:txBody>
          <a:bodyPr>
            <a:normAutofit fontScale="85000" lnSpcReduction="20000"/>
          </a:bodyPr>
          <a:lstStyle/>
          <a:p>
            <a:pPr>
              <a:buNone/>
            </a:pPr>
            <a:r>
              <a:rPr lang="zh-TW" altLang="en-US" dirty="0" smtClean="0"/>
              <a:t>只有神所喜悅的纔有後代。米甲沒有後代，（撒下六</a:t>
            </a:r>
            <a:r>
              <a:rPr lang="en-US" altLang="zh-TW" dirty="0" smtClean="0"/>
              <a:t>23</a:t>
            </a:r>
            <a:r>
              <a:rPr lang="zh-TW" altLang="en-US" dirty="0" smtClean="0"/>
              <a:t>，）拔示巴－就是所羅門的母親－反而有兒子。（十二</a:t>
            </a:r>
            <a:r>
              <a:rPr lang="en-US" altLang="zh-TW" dirty="0" smtClean="0"/>
              <a:t>24</a:t>
            </a:r>
            <a:r>
              <a:rPr lang="zh-TW" altLang="en-US" dirty="0" smtClean="0"/>
              <a:t>。）甚麼叫作有後代？聖靈的這一條線，一直傳下去，這就是我所說的聖靈的水流。</a:t>
            </a:r>
            <a:endParaRPr lang="en-US" altLang="zh-TW" dirty="0" smtClean="0"/>
          </a:p>
          <a:p>
            <a:pPr>
              <a:buNone/>
            </a:pPr>
            <a:r>
              <a:rPr lang="zh-TW" altLang="en-US" dirty="0" smtClean="0"/>
              <a:t>今天神的路是從我們一直進步出去呢，或者是從另外的人身上出去呢？這一個就是我所說的聖靈的權柄。如果我們錯，聖靈第二步的工作，定規要從另外的人身上出去。</a:t>
            </a:r>
            <a:endParaRPr lang="en-US" altLang="zh-TW" dirty="0" smtClean="0"/>
          </a:p>
          <a:p>
            <a:pPr>
              <a:buNone/>
            </a:pPr>
            <a:r>
              <a:rPr lang="zh-TW" altLang="en-US" dirty="0" smtClean="0"/>
              <a:t>我們沒有這麼長的壽命能支配這條線。</a:t>
            </a:r>
            <a:br>
              <a:rPr lang="zh-TW" altLang="en-US" dirty="0" smtClean="0"/>
            </a:br>
            <a:r>
              <a:rPr lang="zh-TW" altLang="en-US" dirty="0" smtClean="0"/>
              <a:t/>
            </a:r>
            <a:br>
              <a:rPr lang="zh-TW" altLang="en-US" dirty="0" smtClean="0"/>
            </a:br>
            <a:r>
              <a:rPr lang="zh-TW" altLang="en-US" dirty="0" smtClean="0"/>
              <a:t>教會好像一條溪流中一塊一塊踏腳的石頭。聖靈在我們身上，要我們像一塊踏腳的石頭，讓祂藉著我們往前去。這是我們最大的榮耀。如果祂從我們身上走不過去了，祂就另選一塊石頭走過去。祂若不藉著我們走出去，這就是我們最大的損失。聖靈的印記現在是擺在甚麼地方，再過十年，又不知道祂是擺在甚麼地方。聖靈是一天一天，一批一批的把人淘汰，把人擱在一邊。所以我們要在聖靈的那一條路上。許多的人好像是被聖靈用盡了，聖靈無法再藉著他有所作為。所以只好從新在另一人身上起頭。這是何等的嚴肅！</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zh-TW" altLang="en-US" dirty="0" smtClean="0"/>
              <a:t>身體的事奉。前一百三十年就有人說起，但這一條路一直沒有走。真理的恢復和走上真理的路不一樣。</a:t>
            </a:r>
            <a:r>
              <a:rPr lang="en-US" altLang="zh-CN" dirty="0" smtClean="0"/>
              <a:t>..</a:t>
            </a:r>
            <a:r>
              <a:rPr lang="zh-TW" altLang="en-US" dirty="0" smtClean="0"/>
              <a:t>我們現在是該走全面事奉的路的時候。甚麼都是為著福音。讀書是為著福音，生產是為著福音。神在教會中所恢復的路，神在另外一個範圍裏也顯明。主在教會中有個舉動，主在世界中也有個舉動。我們要作到全體配搭事奉，甚麼都是為著福音的地步。教會全面事奉的時候，就是主再來近了。不只是道理出去，聖靈也出去了。教會動，是聖靈已經動了。聖靈一動，大家都說阿們。聖靈走在前頭，我們是跟在這水流裏走。你我的話語，你我屬靈的感覺，都要跟得上聖靈的水流</a:t>
            </a:r>
            <a:r>
              <a:rPr lang="en-US" altLang="zh-CN" dirty="0" smtClean="0"/>
              <a:t>—4/4/1950</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fontScale="85000" lnSpcReduction="10000"/>
          </a:bodyPr>
          <a:lstStyle/>
          <a:p>
            <a:pPr>
              <a:buNone/>
            </a:pPr>
            <a:r>
              <a:rPr lang="zh-TW" altLang="en-US" dirty="0" smtClean="0"/>
              <a:t>我們若不肯絕對，再過二、三十年，神會興起絕對的人出來。神能否在這一代有路出去，在乎這一代有沒有絕對的人。</a:t>
            </a:r>
            <a:endParaRPr lang="en-US" altLang="zh-TW" dirty="0" smtClean="0"/>
          </a:p>
          <a:p>
            <a:pPr>
              <a:buNone/>
            </a:pPr>
            <a:r>
              <a:rPr lang="zh-TW" altLang="en-US" dirty="0" smtClean="0"/>
              <a:t>我們能不能使下一代作行傳二章的人，就要看我們這一代的人表現如何。問題是我們這班人願不願意倒下去。恢復可能到我們身上停了一停，也可能從我們身上衝過去。</a:t>
            </a:r>
            <a:endParaRPr lang="en-US" altLang="zh-TW" dirty="0" smtClean="0"/>
          </a:p>
          <a:p>
            <a:pPr>
              <a:buNone/>
            </a:pPr>
            <a:r>
              <a:rPr lang="zh-TW" altLang="en-US" dirty="0" smtClean="0"/>
              <a:t>我們今天的工作，是要人成全自己去作工，不是去替人作工。保羅產生一個提摩太，作他的徒弟，提摩太又交託與忠心的人，（提後二</a:t>
            </a:r>
            <a:r>
              <a:rPr lang="en-US" altLang="zh-TW" dirty="0" smtClean="0"/>
              <a:t>2</a:t>
            </a:r>
            <a:r>
              <a:rPr lang="zh-TW" altLang="en-US" dirty="0" smtClean="0"/>
              <a:t>，）忠心的人再出去，成全出更多的人。這是我們今天工作的路。</a:t>
            </a:r>
            <a:br>
              <a:rPr lang="zh-TW" altLang="en-US" dirty="0" smtClean="0"/>
            </a:br>
            <a:r>
              <a:rPr lang="zh-TW" altLang="en-US" dirty="0" smtClean="0"/>
              <a:t/>
            </a:r>
            <a:br>
              <a:rPr lang="zh-TW" altLang="en-US" dirty="0" smtClean="0"/>
            </a:br>
            <a:r>
              <a:rPr lang="zh-TW" altLang="en-US" dirty="0" smtClean="0"/>
              <a:t>今天我們一直替別人作；這樣替別人作，一直作到自己生肺病還是沒有用。今天的路乃是教他們去作；只有教別人作纔能成功。</a:t>
            </a:r>
            <a:br>
              <a:rPr lang="zh-TW" altLang="en-US" dirty="0" smtClean="0"/>
            </a:br>
            <a:r>
              <a:rPr lang="zh-TW" altLang="en-US" dirty="0" smtClean="0"/>
              <a:t/>
            </a:r>
            <a:br>
              <a:rPr lang="zh-TW" altLang="en-US" dirty="0" smtClean="0"/>
            </a:br>
            <a:r>
              <a:rPr lang="zh-TW" altLang="en-US" dirty="0" smtClean="0"/>
              <a:t>一個人包辦作工，就是叫弟兄姊妹都不要作。這是錯的路。同工們今天的工作，乃是引導別人去作，帶領別人去作，把事情分配給人去作，總要讓他們去作。</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a:bodyPr>
          <a:lstStyle/>
          <a:p>
            <a:pPr>
              <a:buNone/>
            </a:pPr>
            <a:r>
              <a:rPr lang="zh-TW" altLang="en-US" dirty="0" smtClean="0"/>
              <a:t>有一天我們都要過去，下一代需要起來；我們帶出的下一代，不能再是三五個人起來而已，乃是全教會起來。如果有一天有一個教會，在一切事上都是全教會起來作，全教會起來傳福音，全教會起來造就，那一天就是教會在這世上作了一件最新奇的事的一天。</a:t>
            </a:r>
            <a:endParaRPr lang="en-US" altLang="zh-TW" dirty="0" smtClean="0"/>
          </a:p>
          <a:p>
            <a:pPr>
              <a:buNone/>
            </a:pPr>
            <a:r>
              <a:rPr lang="zh-TW" altLang="en-US" dirty="0" smtClean="0"/>
              <a:t>請你信我的話，在不久的日子，必定會有這樣的教會出來。到那時，人要看見非拉鐵非－真正的弟兄相愛。</a:t>
            </a:r>
            <a:endParaRPr lang="en-US" altLang="zh-TW" dirty="0" smtClean="0"/>
          </a:p>
          <a:p>
            <a:pPr>
              <a:buNone/>
            </a:pPr>
            <a:r>
              <a:rPr lang="zh-TW" altLang="en-US" dirty="0" smtClean="0"/>
              <a:t>今天所需要的，乃是能</a:t>
            </a:r>
            <a:r>
              <a:rPr lang="en-US" altLang="zh-TW" dirty="0" smtClean="0"/>
              <a:t>『</a:t>
            </a:r>
            <a:r>
              <a:rPr lang="zh-TW" altLang="en-US" dirty="0" smtClean="0"/>
              <a:t>帶</a:t>
            </a:r>
            <a:r>
              <a:rPr lang="en-US" altLang="zh-TW" dirty="0" smtClean="0"/>
              <a:t>』</a:t>
            </a:r>
            <a:r>
              <a:rPr lang="zh-TW" altLang="en-US" dirty="0" smtClean="0"/>
              <a:t>的人，不是能</a:t>
            </a:r>
            <a:r>
              <a:rPr lang="en-US" altLang="zh-TW" dirty="0" smtClean="0"/>
              <a:t>『</a:t>
            </a:r>
            <a:r>
              <a:rPr lang="zh-TW" altLang="en-US" dirty="0" smtClean="0"/>
              <a:t>代</a:t>
            </a:r>
            <a:r>
              <a:rPr lang="en-US" altLang="zh-TW" dirty="0" smtClean="0"/>
              <a:t>』</a:t>
            </a:r>
            <a:r>
              <a:rPr lang="zh-TW" altLang="en-US" dirty="0" smtClean="0"/>
              <a:t>的人。</a:t>
            </a:r>
            <a:endParaRPr lang="en-US" altLang="zh-TW" dirty="0" smtClean="0"/>
          </a:p>
          <a:p>
            <a:pPr>
              <a:buNone/>
            </a:pPr>
            <a:r>
              <a:rPr lang="en-US" altLang="zh-CN" dirty="0" smtClean="0"/>
              <a:t>--CWWN </a:t>
            </a:r>
            <a:r>
              <a:rPr lang="en-US" altLang="zh-CN" dirty="0" err="1" smtClean="0"/>
              <a:t>ResumptionMessage</a:t>
            </a:r>
            <a:r>
              <a:rPr lang="en-US" altLang="zh-CN" dirty="0" smtClean="0"/>
              <a:t> Ch6,9</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6960</TotalTime>
  <Words>2753</Words>
  <Application>Microsoft Office PowerPoint</Application>
  <PresentationFormat>On-screen Show (4:3)</PresentationFormat>
  <Paragraphs>155</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终极的局面，终极的行动，与终极的责任</vt:lpstr>
      <vt:lpstr>主恢复的不同时期</vt:lpstr>
      <vt:lpstr>主恢复的不同时期</vt:lpstr>
      <vt:lpstr>Slide 5</vt:lpstr>
      <vt:lpstr>Slide 6</vt:lpstr>
      <vt:lpstr>Slide 7</vt:lpstr>
      <vt:lpstr>Slide 8</vt:lpstr>
      <vt:lpstr>Slide 9</vt:lpstr>
      <vt:lpstr>Slide 10</vt:lpstr>
      <vt:lpstr>Slide 11</vt:lpstr>
      <vt:lpstr>4 megatrends 四個宏觀趋势</vt:lpstr>
      <vt:lpstr>Slide 13</vt:lpstr>
      <vt:lpstr>Slide 14</vt:lpstr>
      <vt:lpstr>明天的世界</vt:lpstr>
      <vt:lpstr>明天的世界</vt:lpstr>
      <vt:lpstr>世界局势与神今天的行动（2013）</vt:lpstr>
      <vt:lpstr>神终极的行动 神终极的恢复 世界终极的局势 我们终极的责任</vt:lpstr>
      <vt:lpstr>Update 世界局势与主行动的方向</vt:lpstr>
      <vt:lpstr>人类移民历史</vt:lpstr>
      <vt:lpstr>Slide 21</vt:lpstr>
      <vt:lpstr>Slide 22</vt:lpstr>
      <vt:lpstr>使每个肢体</vt:lpstr>
      <vt:lpstr>Slide 24</vt:lpstr>
      <vt:lpstr>需要新的開始</vt:lpstr>
      <vt:lpstr>Slide 26</vt:lpstr>
      <vt:lpstr>What’s Next</vt:lpstr>
      <vt:lpstr>歐洲</vt:lpstr>
      <vt:lpstr>中东</vt:lpstr>
      <vt:lpstr>Emphasis of our work</vt:lpstr>
      <vt:lpstr>加强时期</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Proposal For Practicing The Church Life According to the God-Ordained Way</dc:title>
  <dc:creator>Andrew</dc:creator>
  <cp:lastModifiedBy>Andrew Yu</cp:lastModifiedBy>
  <cp:revision>148</cp:revision>
  <dcterms:created xsi:type="dcterms:W3CDTF">2011-01-20T00:48:57Z</dcterms:created>
  <dcterms:modified xsi:type="dcterms:W3CDTF">2015-11-22T00:40:26Z</dcterms:modified>
</cp:coreProperties>
</file>