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2" r:id="rId7"/>
    <p:sldId id="263" r:id="rId8"/>
    <p:sldId id="267" r:id="rId9"/>
    <p:sldId id="266" r:id="rId10"/>
    <p:sldId id="264" r:id="rId11"/>
    <p:sldId id="265"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CC302B3-AB11-4470-A982-3543A722CF7C}" type="datetimeFigureOut">
              <a:rPr lang="en-US" smtClean="0"/>
              <a:t>11/22/2015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8190DF-0932-4189-B547-99A6296A94FD}" type="slidenum">
              <a:rPr lang="en-US" smtClean="0"/>
              <a:t>‹#›</a:t>
            </a:fld>
            <a:endParaRPr lang="en-US"/>
          </a:p>
        </p:txBody>
      </p:sp>
    </p:spTree>
    <p:extLst>
      <p:ext uri="{BB962C8B-B14F-4D97-AF65-F5344CB8AC3E}">
        <p14:creationId xmlns:p14="http://schemas.microsoft.com/office/powerpoint/2010/main" val="1148213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C302B3-AB11-4470-A982-3543A722CF7C}" type="datetimeFigureOut">
              <a:rPr lang="en-US" smtClean="0"/>
              <a:t>11/22/2015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8190DF-0932-4189-B547-99A6296A94FD}" type="slidenum">
              <a:rPr lang="en-US" smtClean="0"/>
              <a:t>‹#›</a:t>
            </a:fld>
            <a:endParaRPr lang="en-US"/>
          </a:p>
        </p:txBody>
      </p:sp>
    </p:spTree>
    <p:extLst>
      <p:ext uri="{BB962C8B-B14F-4D97-AF65-F5344CB8AC3E}">
        <p14:creationId xmlns:p14="http://schemas.microsoft.com/office/powerpoint/2010/main" val="1425885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C302B3-AB11-4470-A982-3543A722CF7C}" type="datetimeFigureOut">
              <a:rPr lang="en-US" smtClean="0"/>
              <a:t>11/22/2015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8190DF-0932-4189-B547-99A6296A94FD}" type="slidenum">
              <a:rPr lang="en-US" smtClean="0"/>
              <a:t>‹#›</a:t>
            </a:fld>
            <a:endParaRPr lang="en-US"/>
          </a:p>
        </p:txBody>
      </p:sp>
    </p:spTree>
    <p:extLst>
      <p:ext uri="{BB962C8B-B14F-4D97-AF65-F5344CB8AC3E}">
        <p14:creationId xmlns:p14="http://schemas.microsoft.com/office/powerpoint/2010/main" val="664148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C302B3-AB11-4470-A982-3543A722CF7C}" type="datetimeFigureOut">
              <a:rPr lang="en-US" smtClean="0"/>
              <a:t>11/22/2015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8190DF-0932-4189-B547-99A6296A94FD}" type="slidenum">
              <a:rPr lang="en-US" smtClean="0"/>
              <a:t>‹#›</a:t>
            </a:fld>
            <a:endParaRPr lang="en-US"/>
          </a:p>
        </p:txBody>
      </p:sp>
    </p:spTree>
    <p:extLst>
      <p:ext uri="{BB962C8B-B14F-4D97-AF65-F5344CB8AC3E}">
        <p14:creationId xmlns:p14="http://schemas.microsoft.com/office/powerpoint/2010/main" val="1528431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C302B3-AB11-4470-A982-3543A722CF7C}" type="datetimeFigureOut">
              <a:rPr lang="en-US" smtClean="0"/>
              <a:t>11/22/2015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8190DF-0932-4189-B547-99A6296A94FD}" type="slidenum">
              <a:rPr lang="en-US" smtClean="0"/>
              <a:t>‹#›</a:t>
            </a:fld>
            <a:endParaRPr lang="en-US"/>
          </a:p>
        </p:txBody>
      </p:sp>
    </p:spTree>
    <p:extLst>
      <p:ext uri="{BB962C8B-B14F-4D97-AF65-F5344CB8AC3E}">
        <p14:creationId xmlns:p14="http://schemas.microsoft.com/office/powerpoint/2010/main" val="185491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CC302B3-AB11-4470-A982-3543A722CF7C}" type="datetimeFigureOut">
              <a:rPr lang="en-US" smtClean="0"/>
              <a:t>11/22/2015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8190DF-0932-4189-B547-99A6296A94FD}" type="slidenum">
              <a:rPr lang="en-US" smtClean="0"/>
              <a:t>‹#›</a:t>
            </a:fld>
            <a:endParaRPr lang="en-US"/>
          </a:p>
        </p:txBody>
      </p:sp>
    </p:spTree>
    <p:extLst>
      <p:ext uri="{BB962C8B-B14F-4D97-AF65-F5344CB8AC3E}">
        <p14:creationId xmlns:p14="http://schemas.microsoft.com/office/powerpoint/2010/main" val="3006964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CC302B3-AB11-4470-A982-3543A722CF7C}" type="datetimeFigureOut">
              <a:rPr lang="en-US" smtClean="0"/>
              <a:t>11/22/2015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8190DF-0932-4189-B547-99A6296A94FD}" type="slidenum">
              <a:rPr lang="en-US" smtClean="0"/>
              <a:t>‹#›</a:t>
            </a:fld>
            <a:endParaRPr lang="en-US"/>
          </a:p>
        </p:txBody>
      </p:sp>
    </p:spTree>
    <p:extLst>
      <p:ext uri="{BB962C8B-B14F-4D97-AF65-F5344CB8AC3E}">
        <p14:creationId xmlns:p14="http://schemas.microsoft.com/office/powerpoint/2010/main" val="1948498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CC302B3-AB11-4470-A982-3543A722CF7C}" type="datetimeFigureOut">
              <a:rPr lang="en-US" smtClean="0"/>
              <a:t>11/22/2015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8190DF-0932-4189-B547-99A6296A94FD}" type="slidenum">
              <a:rPr lang="en-US" smtClean="0"/>
              <a:t>‹#›</a:t>
            </a:fld>
            <a:endParaRPr lang="en-US"/>
          </a:p>
        </p:txBody>
      </p:sp>
    </p:spTree>
    <p:extLst>
      <p:ext uri="{BB962C8B-B14F-4D97-AF65-F5344CB8AC3E}">
        <p14:creationId xmlns:p14="http://schemas.microsoft.com/office/powerpoint/2010/main" val="3153454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C302B3-AB11-4470-A982-3543A722CF7C}" type="datetimeFigureOut">
              <a:rPr lang="en-US" smtClean="0"/>
              <a:t>11/22/2015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8190DF-0932-4189-B547-99A6296A94FD}" type="slidenum">
              <a:rPr lang="en-US" smtClean="0"/>
              <a:t>‹#›</a:t>
            </a:fld>
            <a:endParaRPr lang="en-US"/>
          </a:p>
        </p:txBody>
      </p:sp>
    </p:spTree>
    <p:extLst>
      <p:ext uri="{BB962C8B-B14F-4D97-AF65-F5344CB8AC3E}">
        <p14:creationId xmlns:p14="http://schemas.microsoft.com/office/powerpoint/2010/main" val="1372475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C302B3-AB11-4470-A982-3543A722CF7C}" type="datetimeFigureOut">
              <a:rPr lang="en-US" smtClean="0"/>
              <a:t>11/22/2015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8190DF-0932-4189-B547-99A6296A94FD}" type="slidenum">
              <a:rPr lang="en-US" smtClean="0"/>
              <a:t>‹#›</a:t>
            </a:fld>
            <a:endParaRPr lang="en-US"/>
          </a:p>
        </p:txBody>
      </p:sp>
    </p:spTree>
    <p:extLst>
      <p:ext uri="{BB962C8B-B14F-4D97-AF65-F5344CB8AC3E}">
        <p14:creationId xmlns:p14="http://schemas.microsoft.com/office/powerpoint/2010/main" val="3799826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C302B3-AB11-4470-A982-3543A722CF7C}" type="datetimeFigureOut">
              <a:rPr lang="en-US" smtClean="0"/>
              <a:t>11/22/2015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8190DF-0932-4189-B547-99A6296A94FD}" type="slidenum">
              <a:rPr lang="en-US" smtClean="0"/>
              <a:t>‹#›</a:t>
            </a:fld>
            <a:endParaRPr lang="en-US"/>
          </a:p>
        </p:txBody>
      </p:sp>
    </p:spTree>
    <p:extLst>
      <p:ext uri="{BB962C8B-B14F-4D97-AF65-F5344CB8AC3E}">
        <p14:creationId xmlns:p14="http://schemas.microsoft.com/office/powerpoint/2010/main" val="4170870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C302B3-AB11-4470-A982-3543A722CF7C}" type="datetimeFigureOut">
              <a:rPr lang="en-US" smtClean="0"/>
              <a:t>11/22/2015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8190DF-0932-4189-B547-99A6296A94FD}" type="slidenum">
              <a:rPr lang="en-US" smtClean="0"/>
              <a:t>‹#›</a:t>
            </a:fld>
            <a:endParaRPr lang="en-US"/>
          </a:p>
        </p:txBody>
      </p:sp>
    </p:spTree>
    <p:extLst>
      <p:ext uri="{BB962C8B-B14F-4D97-AF65-F5344CB8AC3E}">
        <p14:creationId xmlns:p14="http://schemas.microsoft.com/office/powerpoint/2010/main" val="15830142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online.recoveryversion.org/getScripture.asp?vinfo=1John2:29" TargetMode="External"/><Relationship Id="rId2" Type="http://schemas.openxmlformats.org/officeDocument/2006/relationships/hyperlink" Target="http://online.recoveryversion.org/getScripture.asp?vinfo=1John2:17" TargetMode="External"/><Relationship Id="rId1" Type="http://schemas.openxmlformats.org/officeDocument/2006/relationships/slideLayout" Target="../slideLayouts/slideLayout2.xml"/><Relationship Id="rId6" Type="http://schemas.openxmlformats.org/officeDocument/2006/relationships/hyperlink" Target="http://online.recoveryversion.org/getScripture.asp?vinfo=Rom1:32" TargetMode="External"/><Relationship Id="rId5" Type="http://schemas.openxmlformats.org/officeDocument/2006/relationships/hyperlink" Target="http://online.recoveryversion.org/getScripture.asp?vinfo=1John5:2" TargetMode="External"/><Relationship Id="rId4" Type="http://schemas.openxmlformats.org/officeDocument/2006/relationships/hyperlink" Target="http://online.recoveryversion.org/getScripture.asp?vinfo=1John3:4"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6337"/>
            <a:ext cx="7772400" cy="611863"/>
          </a:xfrm>
        </p:spPr>
        <p:txBody>
          <a:bodyPr>
            <a:normAutofit fontScale="90000"/>
          </a:bodyPr>
          <a:lstStyle/>
          <a:p>
            <a:r>
              <a:rPr lang="en-US" dirty="0" smtClean="0"/>
              <a:t>The New Revival</a:t>
            </a:r>
            <a:endParaRPr lang="en-US" dirty="0"/>
          </a:p>
        </p:txBody>
      </p:sp>
      <p:sp>
        <p:nvSpPr>
          <p:cNvPr id="3" name="Subtitle 2"/>
          <p:cNvSpPr>
            <a:spLocks noGrp="1"/>
          </p:cNvSpPr>
          <p:nvPr>
            <p:ph type="subTitle" idx="1"/>
          </p:nvPr>
        </p:nvSpPr>
        <p:spPr>
          <a:xfrm>
            <a:off x="685800" y="1066800"/>
            <a:ext cx="7848600" cy="5486400"/>
          </a:xfrm>
        </p:spPr>
        <p:txBody>
          <a:bodyPr>
            <a:normAutofit fontScale="77500" lnSpcReduction="20000"/>
          </a:bodyPr>
          <a:lstStyle/>
          <a:p>
            <a:pPr algn="l"/>
            <a:r>
              <a:rPr lang="en-US" dirty="0"/>
              <a:t>According to the divine revelation, revival is a law in the spiritual life of a </a:t>
            </a:r>
            <a:r>
              <a:rPr lang="en-US" dirty="0" smtClean="0"/>
              <a:t>Christian.</a:t>
            </a:r>
          </a:p>
          <a:p>
            <a:pPr algn="l"/>
            <a:r>
              <a:rPr lang="en-US" dirty="0" smtClean="0"/>
              <a:t>Although </a:t>
            </a:r>
            <a:r>
              <a:rPr lang="en-US" dirty="0"/>
              <a:t>many saints attend the various meetings of the church, the saints are not living. They sit in the meetings with long faces and do not open their mouths to pray or to say Amen when others pray. Spiritually speaking, they look as if they have not had enough food, water, or sleep. If they are always down spiritually, this indicates that there is a problem.</a:t>
            </a:r>
          </a:p>
          <a:p>
            <a:pPr algn="l"/>
            <a:r>
              <a:rPr lang="en-US" dirty="0"/>
              <a:t>The reason many saints go for a long time without eating, drinking, or sleeping spiritually is that they do not adequately know the law of revival. Hence, they do not apply this law continually. Our living is not disciplined, because we neither understand nor live according to this law. A person who is disciplined is healthy, because he has regular times for eating and sleeping. We need to maintain a disciplined living in our spiritual life.</a:t>
            </a:r>
          </a:p>
          <a:p>
            <a:pPr algn="l"/>
            <a:endParaRPr lang="en-US" dirty="0"/>
          </a:p>
        </p:txBody>
      </p:sp>
    </p:spTree>
    <p:extLst>
      <p:ext uri="{BB962C8B-B14F-4D97-AF65-F5344CB8AC3E}">
        <p14:creationId xmlns:p14="http://schemas.microsoft.com/office/powerpoint/2010/main" val="41460381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progressive stages</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Unconscious of destructive </a:t>
            </a:r>
            <a:r>
              <a:rPr lang="en-US" dirty="0" err="1" smtClean="0"/>
              <a:t>behaviour</a:t>
            </a:r>
            <a:endParaRPr lang="en-US" dirty="0" smtClean="0"/>
          </a:p>
          <a:p>
            <a:pPr marL="514350" indent="-514350">
              <a:buAutoNum type="arabicPeriod"/>
            </a:pPr>
            <a:r>
              <a:rPr lang="en-US" dirty="0"/>
              <a:t>C</a:t>
            </a:r>
            <a:r>
              <a:rPr lang="en-US" dirty="0" smtClean="0"/>
              <a:t>onscious of destructive </a:t>
            </a:r>
            <a:r>
              <a:rPr lang="en-US" dirty="0" err="1" smtClean="0"/>
              <a:t>behaviour</a:t>
            </a:r>
            <a:endParaRPr lang="en-US" dirty="0" smtClean="0"/>
          </a:p>
          <a:p>
            <a:pPr marL="514350" indent="-514350">
              <a:buAutoNum type="arabicPeriod"/>
            </a:pPr>
            <a:r>
              <a:rPr lang="en-US" dirty="0" smtClean="0"/>
              <a:t>Consciously having constructive behavior</a:t>
            </a:r>
          </a:p>
          <a:p>
            <a:pPr marL="514350" indent="-514350">
              <a:buAutoNum type="arabicPeriod"/>
            </a:pPr>
            <a:r>
              <a:rPr lang="en-US" dirty="0" smtClean="0"/>
              <a:t>Unconscious of having constructive behavior</a:t>
            </a:r>
            <a:endParaRPr lang="en-US" dirty="0"/>
          </a:p>
        </p:txBody>
      </p:sp>
    </p:spTree>
    <p:extLst>
      <p:ext uri="{BB962C8B-B14F-4D97-AF65-F5344CB8AC3E}">
        <p14:creationId xmlns:p14="http://schemas.microsoft.com/office/powerpoint/2010/main" val="2903403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The progressive stages</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a:t>W</a:t>
            </a:r>
            <a:r>
              <a:rPr lang="en-US" dirty="0" smtClean="0"/>
              <a:t>alking by the flesh and unconscious of it</a:t>
            </a:r>
          </a:p>
          <a:p>
            <a:pPr marL="514350" indent="-514350">
              <a:buAutoNum type="arabicPeriod"/>
            </a:pPr>
            <a:r>
              <a:rPr lang="en-US" dirty="0" smtClean="0"/>
              <a:t>Walking by the flesh and conscious of it</a:t>
            </a:r>
          </a:p>
          <a:p>
            <a:pPr marL="514350" indent="-514350">
              <a:buAutoNum type="arabicPeriod"/>
            </a:pPr>
            <a:r>
              <a:rPr lang="en-US" dirty="0"/>
              <a:t>W</a:t>
            </a:r>
            <a:r>
              <a:rPr lang="en-US" dirty="0" smtClean="0"/>
              <a:t>alking by the spirit and conscious of it</a:t>
            </a:r>
          </a:p>
          <a:p>
            <a:pPr marL="514350" indent="-514350">
              <a:buAutoNum type="arabicPeriod"/>
            </a:pPr>
            <a:r>
              <a:rPr lang="en-US" dirty="0"/>
              <a:t>W</a:t>
            </a:r>
            <a:r>
              <a:rPr lang="en-US" dirty="0" smtClean="0"/>
              <a:t>alking by the spirit and unconscious of it</a:t>
            </a:r>
            <a:endParaRPr lang="en-US" dirty="0"/>
          </a:p>
        </p:txBody>
      </p:sp>
    </p:spTree>
    <p:extLst>
      <p:ext uri="{BB962C8B-B14F-4D97-AF65-F5344CB8AC3E}">
        <p14:creationId xmlns:p14="http://schemas.microsoft.com/office/powerpoint/2010/main" val="17510707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‘Waypoint</a:t>
            </a:r>
            <a:r>
              <a:rPr lang="en-US" smtClean="0"/>
              <a:t>’ Targets</a:t>
            </a:r>
            <a:endParaRPr lang="en-US" dirty="0"/>
          </a:p>
        </p:txBody>
      </p:sp>
      <p:sp>
        <p:nvSpPr>
          <p:cNvPr id="3" name="Content Placeholder 2"/>
          <p:cNvSpPr>
            <a:spLocks noGrp="1"/>
          </p:cNvSpPr>
          <p:nvPr>
            <p:ph idx="1"/>
          </p:nvPr>
        </p:nvSpPr>
        <p:spPr/>
        <p:txBody>
          <a:bodyPr>
            <a:normAutofit fontScale="92500" lnSpcReduction="20000"/>
          </a:bodyPr>
          <a:lstStyle/>
          <a:p>
            <a:pPr marL="514350" indent="-514350">
              <a:buAutoNum type="arabicParenR"/>
            </a:pPr>
            <a:r>
              <a:rPr lang="en-US" dirty="0" smtClean="0"/>
              <a:t>Having a time with the Lord everyday.</a:t>
            </a:r>
          </a:p>
          <a:p>
            <a:pPr marL="514350" indent="-514350">
              <a:buAutoNum type="arabicParenR"/>
            </a:pPr>
            <a:r>
              <a:rPr lang="en-US" dirty="0" smtClean="0"/>
              <a:t>Setting aside definite time for the pursuit of the ministry everyday.</a:t>
            </a:r>
          </a:p>
          <a:p>
            <a:pPr marL="514350" indent="-514350">
              <a:buAutoNum type="arabicParenR"/>
            </a:pPr>
            <a:r>
              <a:rPr lang="en-US" dirty="0" smtClean="0"/>
              <a:t>Setting aside 2 hours every week to care for people.</a:t>
            </a:r>
          </a:p>
          <a:p>
            <a:pPr marL="514350" indent="-514350">
              <a:buAutoNum type="arabicParenR"/>
            </a:pPr>
            <a:r>
              <a:rPr lang="en-US" dirty="0" smtClean="0"/>
              <a:t>Building up companion relationships</a:t>
            </a:r>
          </a:p>
          <a:p>
            <a:pPr marL="514350" indent="-514350">
              <a:buAutoNum type="arabicParenR"/>
            </a:pPr>
            <a:r>
              <a:rPr lang="en-US" dirty="0" smtClean="0"/>
              <a:t>Sanctifying the Lord’s Day</a:t>
            </a:r>
          </a:p>
          <a:p>
            <a:pPr marL="514350" indent="-514350">
              <a:buAutoNum type="arabicParenR"/>
            </a:pPr>
            <a:r>
              <a:rPr lang="en-US" dirty="0" smtClean="0"/>
              <a:t>Offering regularly</a:t>
            </a:r>
          </a:p>
          <a:p>
            <a:pPr marL="514350" indent="-514350">
              <a:buAutoNum type="arabicParenR"/>
            </a:pPr>
            <a:r>
              <a:rPr lang="en-US" dirty="0" smtClean="0"/>
              <a:t>Speaking about the Lord and the ministry regularly</a:t>
            </a:r>
          </a:p>
          <a:p>
            <a:pPr marL="514350" indent="-514350">
              <a:buAutoNum type="arabicParenR"/>
            </a:pPr>
            <a:endParaRPr lang="en-US" dirty="0" smtClean="0"/>
          </a:p>
          <a:p>
            <a:pPr marL="0" indent="0">
              <a:buNone/>
            </a:pPr>
            <a:endParaRPr lang="en-US" dirty="0" smtClean="0"/>
          </a:p>
          <a:p>
            <a:pPr marL="514350" indent="-514350">
              <a:buAutoNum type="arabicParenR"/>
            </a:pPr>
            <a:endParaRPr lang="en-US" dirty="0" smtClean="0"/>
          </a:p>
          <a:p>
            <a:pPr marL="514350" indent="-514350">
              <a:buAutoNum type="arabicParenR"/>
            </a:pPr>
            <a:endParaRPr lang="en-US" dirty="0"/>
          </a:p>
        </p:txBody>
      </p:sp>
    </p:spTree>
    <p:extLst>
      <p:ext uri="{BB962C8B-B14F-4D97-AF65-F5344CB8AC3E}">
        <p14:creationId xmlns:p14="http://schemas.microsoft.com/office/powerpoint/2010/main" val="3997375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331960"/>
            <a:ext cx="8839200" cy="6553200"/>
          </a:xfrm>
        </p:spPr>
        <p:txBody>
          <a:bodyPr>
            <a:normAutofit fontScale="92500" lnSpcReduction="20000"/>
          </a:bodyPr>
          <a:lstStyle/>
          <a:p>
            <a:pPr marL="0" indent="0">
              <a:buNone/>
            </a:pPr>
            <a:r>
              <a:rPr lang="en-US" dirty="0" smtClean="0"/>
              <a:t>After </a:t>
            </a:r>
            <a:r>
              <a:rPr lang="en-US" dirty="0"/>
              <a:t>we wake up in the morning, we must eat a meal whether or not we are hungry. Our eating a meal in the morning is not based on our feeling; it is according to discipline. Those who are disciplined not only eat at fixed times but also eat a fixed amount. They do not eat more when they feel like eating or eat less when they do not feel like it. Whether or not they feel like it, they eat the same amount of food. This is a disciplined living. In the afternoon they will eat another meal, and in the evening they will eat again. Then around ten o’clock they will go to bed and sleep until the morning. In the morning they rise and eat another meal. We are not forced to do these activities, nor are these activities based on our feelings. These activities are based on a law. If we live a disciplined life according to this law, we will have normal growth and be strong.</a:t>
            </a:r>
          </a:p>
          <a:p>
            <a:endParaRPr lang="en-US" dirty="0"/>
          </a:p>
        </p:txBody>
      </p:sp>
    </p:spTree>
    <p:extLst>
      <p:ext uri="{BB962C8B-B14F-4D97-AF65-F5344CB8AC3E}">
        <p14:creationId xmlns:p14="http://schemas.microsoft.com/office/powerpoint/2010/main" val="1977304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152400"/>
            <a:ext cx="8610600" cy="6430963"/>
          </a:xfrm>
        </p:spPr>
        <p:txBody>
          <a:bodyPr>
            <a:normAutofit fontScale="92500" lnSpcReduction="20000"/>
          </a:bodyPr>
          <a:lstStyle/>
          <a:p>
            <a:pPr marL="0" indent="0">
              <a:buNone/>
            </a:pPr>
            <a:r>
              <a:rPr lang="en-US" dirty="0"/>
              <a:t>The ability of our physical life to exist, grow, and become strong is dependent on the cycle of revivals. This is a law of the physical life.</a:t>
            </a:r>
          </a:p>
          <a:p>
            <a:pPr marL="0" indent="0">
              <a:buNone/>
            </a:pPr>
            <a:r>
              <a:rPr lang="en-US" dirty="0"/>
              <a:t>The physical life is often a clear picture of our spiritual life. If we know the law of our physical life and are disciplined to live according to this law, we will be healthy. </a:t>
            </a:r>
            <a:endParaRPr lang="en-US" dirty="0" smtClean="0"/>
          </a:p>
          <a:p>
            <a:pPr marL="0" indent="0">
              <a:buNone/>
            </a:pPr>
            <a:r>
              <a:rPr lang="en-US" dirty="0"/>
              <a:t>Most Christians have an improper understanding concerning the law of revival. They think that a person needs to be revived only after he has committed a sin or has backslidden. Our spiritual life grows through repeated revivals. Eating, drinking, and sleeping cause our physical life to grow. Similarly, our spiritual life grows by eating, drinking, and sleeping, that is, by our being revived. </a:t>
            </a:r>
          </a:p>
        </p:txBody>
      </p:sp>
    </p:spTree>
    <p:extLst>
      <p:ext uri="{BB962C8B-B14F-4D97-AF65-F5344CB8AC3E}">
        <p14:creationId xmlns:p14="http://schemas.microsoft.com/office/powerpoint/2010/main" val="1038451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228600"/>
            <a:ext cx="8686800" cy="6400800"/>
          </a:xfrm>
        </p:spPr>
        <p:txBody>
          <a:bodyPr/>
          <a:lstStyle/>
          <a:p>
            <a:pPr marL="0" indent="0">
              <a:buNone/>
            </a:pPr>
            <a:r>
              <a:rPr lang="en-US" dirty="0"/>
              <a:t>The revivals in our spiritual life have the same function as the metabolism of an animal or a plant. In both the animal life and the plant life there is a metabolic function. The ability of an organism to grow and mature depends on the law of metabolism. </a:t>
            </a:r>
            <a:endParaRPr lang="en-US" dirty="0" smtClean="0"/>
          </a:p>
          <a:p>
            <a:pPr marL="0" indent="0">
              <a:buNone/>
            </a:pPr>
            <a:r>
              <a:rPr lang="en-US" dirty="0"/>
              <a:t>This process is a cycle that is repeated continuously. In our spiritual experience there is a beginning, a course, and an ending, after which we experience another beginning with another course and another ending. This cycle repeats itself, and each repetition takes us forward. </a:t>
            </a:r>
          </a:p>
        </p:txBody>
      </p:sp>
    </p:spTree>
    <p:extLst>
      <p:ext uri="{BB962C8B-B14F-4D97-AF65-F5344CB8AC3E}">
        <p14:creationId xmlns:p14="http://schemas.microsoft.com/office/powerpoint/2010/main" val="1214565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contrasts</a:t>
            </a:r>
            <a:endParaRPr lang="en-US" dirty="0"/>
          </a:p>
        </p:txBody>
      </p:sp>
      <p:sp>
        <p:nvSpPr>
          <p:cNvPr id="3" name="Content Placeholder 2"/>
          <p:cNvSpPr>
            <a:spLocks noGrp="1"/>
          </p:cNvSpPr>
          <p:nvPr>
            <p:ph idx="1"/>
          </p:nvPr>
        </p:nvSpPr>
        <p:spPr/>
        <p:txBody>
          <a:bodyPr>
            <a:normAutofit lnSpcReduction="10000"/>
          </a:bodyPr>
          <a:lstStyle/>
          <a:p>
            <a:pPr marL="0" indent="0">
              <a:buNone/>
            </a:pPr>
            <a:endParaRPr lang="en-US" dirty="0" smtClean="0"/>
          </a:p>
          <a:p>
            <a:pPr marL="0" indent="0">
              <a:buNone/>
            </a:pPr>
            <a:r>
              <a:rPr lang="en-US" dirty="0" smtClean="0"/>
              <a:t>Not remedial		but habitual</a:t>
            </a:r>
          </a:p>
          <a:p>
            <a:pPr marL="0" indent="0">
              <a:buNone/>
            </a:pPr>
            <a:r>
              <a:rPr lang="en-US" dirty="0" smtClean="0"/>
              <a:t>Not restorative		but constitutive</a:t>
            </a:r>
          </a:p>
          <a:p>
            <a:pPr marL="0" indent="0">
              <a:buNone/>
            </a:pPr>
            <a:r>
              <a:rPr lang="en-US" dirty="0" smtClean="0"/>
              <a:t>Not terminal		but continual</a:t>
            </a:r>
          </a:p>
          <a:p>
            <a:pPr marL="0" indent="0">
              <a:buNone/>
            </a:pPr>
            <a:r>
              <a:rPr lang="en-US" dirty="0" smtClean="0"/>
              <a:t>Not mechanical		but </a:t>
            </a:r>
            <a:r>
              <a:rPr lang="en-US" dirty="0" err="1" smtClean="0"/>
              <a:t>metabolical</a:t>
            </a:r>
            <a:r>
              <a:rPr lang="en-US" dirty="0" smtClean="0"/>
              <a:t>  </a:t>
            </a:r>
          </a:p>
          <a:p>
            <a:pPr marL="0" indent="0">
              <a:buNone/>
            </a:pPr>
            <a:r>
              <a:rPr lang="en-US" dirty="0" smtClean="0"/>
              <a:t>Not theoretical		but practical</a:t>
            </a:r>
          </a:p>
          <a:p>
            <a:pPr marL="0" indent="0">
              <a:buNone/>
            </a:pPr>
            <a:r>
              <a:rPr lang="en-US" dirty="0" smtClean="0"/>
              <a:t>Not miraculous		but normal</a:t>
            </a:r>
          </a:p>
          <a:p>
            <a:pPr marL="0" indent="0">
              <a:buNone/>
            </a:pPr>
            <a:r>
              <a:rPr lang="en-US" dirty="0" smtClean="0"/>
              <a:t>Not legal			but cyclical</a:t>
            </a:r>
          </a:p>
        </p:txBody>
      </p:sp>
    </p:spTree>
    <p:extLst>
      <p:ext uri="{BB962C8B-B14F-4D97-AF65-F5344CB8AC3E}">
        <p14:creationId xmlns:p14="http://schemas.microsoft.com/office/powerpoint/2010/main" val="1444405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John 1:6</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sz="4700" dirty="0" smtClean="0"/>
              <a:t>“If we say that we have fellowship with Him and yet walk in the darkness, we lie and are not practicing the truth”</a:t>
            </a:r>
          </a:p>
          <a:p>
            <a:pPr marL="0" indent="0">
              <a:buNone/>
            </a:pPr>
            <a:endParaRPr lang="en-US" dirty="0"/>
          </a:p>
          <a:p>
            <a:pPr marL="0" indent="0">
              <a:buNone/>
            </a:pPr>
            <a:r>
              <a:rPr lang="en-US" b="1" dirty="0" smtClean="0"/>
              <a:t>6</a:t>
            </a:r>
            <a:r>
              <a:rPr lang="en-US" baseline="30000" dirty="0" smtClean="0"/>
              <a:t>5</a:t>
            </a:r>
            <a:r>
              <a:rPr lang="en-US" dirty="0" smtClean="0"/>
              <a:t> This Greek verb denotes doing (things) habitually and continually by abiding (in the things); hence, it has the sense of </a:t>
            </a:r>
            <a:r>
              <a:rPr lang="en-US" i="1" dirty="0" smtClean="0"/>
              <a:t>practice.</a:t>
            </a:r>
            <a:r>
              <a:rPr lang="en-US" dirty="0" smtClean="0"/>
              <a:t> It is used also in </a:t>
            </a:r>
            <a:r>
              <a:rPr lang="en-US" dirty="0" smtClean="0">
                <a:hlinkClick r:id="rId2"/>
              </a:rPr>
              <a:t>2:17</a:t>
            </a:r>
            <a:r>
              <a:rPr lang="en-US" dirty="0" smtClean="0"/>
              <a:t>, </a:t>
            </a:r>
            <a:r>
              <a:rPr lang="en-US" dirty="0" smtClean="0">
                <a:hlinkClick r:id="rId3"/>
              </a:rPr>
              <a:t>29</a:t>
            </a:r>
            <a:r>
              <a:rPr lang="en-US" dirty="0" smtClean="0"/>
              <a:t>; </a:t>
            </a:r>
            <a:r>
              <a:rPr lang="en-US" dirty="0" smtClean="0">
                <a:hlinkClick r:id="rId4"/>
              </a:rPr>
              <a:t>3:4</a:t>
            </a:r>
            <a:r>
              <a:rPr lang="en-US" dirty="0" smtClean="0"/>
              <a:t> (twice), 7, 8, 9, 10, 22; </a:t>
            </a:r>
            <a:r>
              <a:rPr lang="en-US" dirty="0" smtClean="0">
                <a:hlinkClick r:id="rId5"/>
              </a:rPr>
              <a:t>5:2</a:t>
            </a:r>
            <a:r>
              <a:rPr lang="en-US" dirty="0" smtClean="0"/>
              <a:t>; </a:t>
            </a:r>
            <a:r>
              <a:rPr lang="en-US" dirty="0" smtClean="0">
                <a:hlinkClick r:id="rId6"/>
              </a:rPr>
              <a:t>Rom. 1:32</a:t>
            </a:r>
            <a:r>
              <a:rPr lang="en-US" dirty="0" smtClean="0"/>
              <a:t>; and elsewhere. To practice the truth is to live the truth habitually, not merely to do it occasionally. </a:t>
            </a:r>
            <a:endParaRPr lang="en-US" dirty="0"/>
          </a:p>
        </p:txBody>
      </p:sp>
    </p:spTree>
    <p:extLst>
      <p:ext uri="{BB962C8B-B14F-4D97-AF65-F5344CB8AC3E}">
        <p14:creationId xmlns:p14="http://schemas.microsoft.com/office/powerpoint/2010/main" val="32173813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 8:13</a:t>
            </a:r>
            <a:endParaRPr lang="en-US" dirty="0"/>
          </a:p>
        </p:txBody>
      </p:sp>
      <p:sp>
        <p:nvSpPr>
          <p:cNvPr id="3" name="Content Placeholder 2"/>
          <p:cNvSpPr>
            <a:spLocks noGrp="1"/>
          </p:cNvSpPr>
          <p:nvPr>
            <p:ph idx="1"/>
          </p:nvPr>
        </p:nvSpPr>
        <p:spPr/>
        <p:txBody>
          <a:bodyPr>
            <a:normAutofit/>
          </a:bodyPr>
          <a:lstStyle/>
          <a:p>
            <a:r>
              <a:rPr lang="en-US" sz="4000" dirty="0" smtClean="0"/>
              <a:t>“If by the Spirit you put to death the practices of the body, you will live”</a:t>
            </a:r>
            <a:endParaRPr lang="en-US" sz="4000" dirty="0"/>
          </a:p>
        </p:txBody>
      </p:sp>
    </p:spTree>
    <p:extLst>
      <p:ext uri="{BB962C8B-B14F-4D97-AF65-F5344CB8AC3E}">
        <p14:creationId xmlns:p14="http://schemas.microsoft.com/office/powerpoint/2010/main" val="1577040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in building up a habit</a:t>
            </a:r>
            <a:endParaRPr lang="en-US" dirty="0"/>
          </a:p>
        </p:txBody>
      </p:sp>
      <p:sp>
        <p:nvSpPr>
          <p:cNvPr id="3" name="Content Placeholder 2"/>
          <p:cNvSpPr>
            <a:spLocks noGrp="1"/>
          </p:cNvSpPr>
          <p:nvPr>
            <p:ph idx="1"/>
          </p:nvPr>
        </p:nvSpPr>
        <p:spPr/>
        <p:txBody>
          <a:bodyPr/>
          <a:lstStyle/>
          <a:p>
            <a:pPr marL="514350" indent="-514350">
              <a:buAutoNum type="arabicParenR"/>
            </a:pPr>
            <a:r>
              <a:rPr lang="en-US" sz="6000" dirty="0" smtClean="0"/>
              <a:t>The habit loop</a:t>
            </a:r>
          </a:p>
          <a:p>
            <a:pPr marL="514350" indent="-514350">
              <a:buAutoNum type="arabicParenR"/>
            </a:pPr>
            <a:r>
              <a:rPr lang="en-US" sz="6000" dirty="0" smtClean="0"/>
              <a:t>The </a:t>
            </a:r>
            <a:r>
              <a:rPr lang="en-US" sz="6000" dirty="0" err="1" smtClean="0"/>
              <a:t>basel</a:t>
            </a:r>
            <a:r>
              <a:rPr lang="en-US" sz="6000" dirty="0" smtClean="0"/>
              <a:t> ganglia</a:t>
            </a:r>
          </a:p>
          <a:p>
            <a:pPr marL="514350" indent="-514350">
              <a:buAutoNum type="arabicParenR"/>
            </a:pPr>
            <a:r>
              <a:rPr lang="en-US" sz="6000" dirty="0" smtClean="0"/>
              <a:t>The golden rule</a:t>
            </a:r>
          </a:p>
          <a:p>
            <a:pPr marL="514350" indent="-514350">
              <a:buAutoNum type="arabicParenR"/>
            </a:pPr>
            <a:r>
              <a:rPr lang="en-US" sz="6000" dirty="0" smtClean="0"/>
              <a:t>The need of group</a:t>
            </a:r>
          </a:p>
          <a:p>
            <a:pPr marL="0" indent="0">
              <a:buNone/>
            </a:pPr>
            <a:endParaRPr lang="en-US" dirty="0"/>
          </a:p>
        </p:txBody>
      </p:sp>
    </p:spTree>
    <p:extLst>
      <p:ext uri="{BB962C8B-B14F-4D97-AF65-F5344CB8AC3E}">
        <p14:creationId xmlns:p14="http://schemas.microsoft.com/office/powerpoint/2010/main" val="27672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power of Habit</a:t>
            </a:r>
            <a:endParaRPr lang="en-US" dirty="0"/>
          </a:p>
        </p:txBody>
      </p:sp>
      <p:sp>
        <p:nvSpPr>
          <p:cNvPr id="3" name="Content Placeholder 2"/>
          <p:cNvSpPr>
            <a:spLocks noGrp="1"/>
          </p:cNvSpPr>
          <p:nvPr>
            <p:ph idx="1"/>
          </p:nvPr>
        </p:nvSpPr>
        <p:spPr/>
        <p:txBody>
          <a:bodyPr/>
          <a:lstStyle/>
          <a:p>
            <a:pPr marL="0" indent="0">
              <a:buNone/>
            </a:pPr>
            <a:r>
              <a:rPr lang="en-US" dirty="0" smtClean="0"/>
              <a:t>*40% of our total living—Duke U research</a:t>
            </a:r>
          </a:p>
          <a:p>
            <a:pPr marL="0" indent="0">
              <a:buNone/>
            </a:pPr>
            <a:r>
              <a:rPr lang="en-US" dirty="0" smtClean="0"/>
              <a:t>*“Your beliefs become your thoughts, </a:t>
            </a:r>
            <a:br>
              <a:rPr lang="en-US" dirty="0" smtClean="0"/>
            </a:br>
            <a:r>
              <a:rPr lang="en-US" dirty="0" smtClean="0"/>
              <a:t>Your thoughts become your words, </a:t>
            </a:r>
            <a:br>
              <a:rPr lang="en-US" dirty="0" smtClean="0"/>
            </a:br>
            <a:r>
              <a:rPr lang="en-US" dirty="0" smtClean="0"/>
              <a:t>Your words become your actions, </a:t>
            </a:r>
            <a:br>
              <a:rPr lang="en-US" dirty="0" smtClean="0"/>
            </a:br>
            <a:r>
              <a:rPr lang="en-US" dirty="0" smtClean="0"/>
              <a:t>Your actions become your habits, </a:t>
            </a:r>
            <a:br>
              <a:rPr lang="en-US" dirty="0" smtClean="0"/>
            </a:br>
            <a:r>
              <a:rPr lang="en-US" dirty="0" smtClean="0"/>
              <a:t>Your habits become your values, </a:t>
            </a:r>
            <a:br>
              <a:rPr lang="en-US" dirty="0" smtClean="0"/>
            </a:br>
            <a:r>
              <a:rPr lang="en-US" dirty="0" smtClean="0"/>
              <a:t>Your values become your destiny.” --Gandhi</a:t>
            </a:r>
            <a:br>
              <a:rPr lang="en-US" dirty="0" smtClean="0"/>
            </a:br>
            <a:endParaRPr lang="en-US" dirty="0"/>
          </a:p>
        </p:txBody>
      </p:sp>
    </p:spTree>
    <p:extLst>
      <p:ext uri="{BB962C8B-B14F-4D97-AF65-F5344CB8AC3E}">
        <p14:creationId xmlns:p14="http://schemas.microsoft.com/office/powerpoint/2010/main" val="11389576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229</TotalTime>
  <Words>821</Words>
  <Application>Microsoft Office PowerPoint</Application>
  <PresentationFormat>On-screen Show (4:3)</PresentationFormat>
  <Paragraphs>53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The New Revival</vt:lpstr>
      <vt:lpstr>PowerPoint Presentation</vt:lpstr>
      <vt:lpstr>PowerPoint Presentation</vt:lpstr>
      <vt:lpstr>PowerPoint Presentation</vt:lpstr>
      <vt:lpstr>7 contrasts</vt:lpstr>
      <vt:lpstr>1 John 1:6</vt:lpstr>
      <vt:lpstr>Rom 8:13</vt:lpstr>
      <vt:lpstr>Factors in building up a habit</vt:lpstr>
      <vt:lpstr>The power of Habit</vt:lpstr>
      <vt:lpstr>The progressive stages</vt:lpstr>
      <vt:lpstr>Example of The progressive stages</vt:lpstr>
      <vt:lpstr>7  ‘Waypoint’ Targets</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New Revival</dc:title>
  <dc:creator>Andrew Yu</dc:creator>
  <cp:lastModifiedBy>Andrew Yu</cp:lastModifiedBy>
  <cp:revision>11</cp:revision>
  <dcterms:created xsi:type="dcterms:W3CDTF">2015-11-22T09:17:08Z</dcterms:created>
  <dcterms:modified xsi:type="dcterms:W3CDTF">2015-11-22T13:06:46Z</dcterms:modified>
</cp:coreProperties>
</file>