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83" r:id="rId3"/>
    <p:sldId id="282" r:id="rId4"/>
    <p:sldId id="285" r:id="rId5"/>
    <p:sldId id="287" r:id="rId6"/>
    <p:sldId id="291" r:id="rId7"/>
    <p:sldId id="289" r:id="rId8"/>
    <p:sldId id="293" r:id="rId9"/>
    <p:sldId id="274" r:id="rId10"/>
    <p:sldId id="266" r:id="rId11"/>
    <p:sldId id="303" r:id="rId12"/>
    <p:sldId id="306" r:id="rId13"/>
    <p:sldId id="307" r:id="rId14"/>
    <p:sldId id="308" r:id="rId15"/>
    <p:sldId id="309" r:id="rId16"/>
    <p:sldId id="310" r:id="rId17"/>
    <p:sldId id="311" r:id="rId18"/>
    <p:sldId id="312" r:id="rId19"/>
    <p:sldId id="31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1B349-21BE-42BD-84B6-ED4E5BD490DE}" type="datetimeFigureOut">
              <a:rPr lang="en-US" smtClean="0"/>
              <a:pPr/>
              <a:t>11/21/2015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92D4A-ADAF-4A00-83E2-B71106626A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www.starkbros.com/products/fruit-trees/fig-trees" TargetMode="External"/><Relationship Id="rId13" Type="http://schemas.openxmlformats.org/officeDocument/2006/relationships/hyperlink" Target="http://www.starkbros.com/products/fruit-trees/peach-trees" TargetMode="External"/><Relationship Id="rId3" Type="http://schemas.openxmlformats.org/officeDocument/2006/relationships/hyperlink" Target="http://www.starkbros.com/products/fruit-trees/apricot-trees" TargetMode="External"/><Relationship Id="rId7" Type="http://schemas.openxmlformats.org/officeDocument/2006/relationships/hyperlink" Target="http://www.starkbros.com/tags/dwarf-citrus-trees" TargetMode="External"/><Relationship Id="rId12" Type="http://schemas.openxmlformats.org/officeDocument/2006/relationships/hyperlink" Target="http://www.starkbros.com/products/fruit-trees/pawpaw-trees" TargetMode="External"/><Relationship Id="rId2" Type="http://schemas.openxmlformats.org/officeDocument/2006/relationships/hyperlink" Target="http://www.starkbros.com/products/fruit-trees/apple-trees" TargetMode="External"/><Relationship Id="rId16" Type="http://schemas.openxmlformats.org/officeDocument/2006/relationships/hyperlink" Target="http://www.starkbros.com/products/fruit-trees/plum-trees" TargetMode="External"/><Relationship Id="rId1" Type="http://schemas.openxmlformats.org/officeDocument/2006/relationships/slideLayout" Target="../slideLayouts/slideLayout2.xml"/><Relationship Id="rId6" Type="http://schemas.openxmlformats.org/officeDocument/2006/relationships/hyperlink" Target="http://www.starkbros.com/tags/sweet-cherry-trees" TargetMode="External"/><Relationship Id="rId11" Type="http://schemas.openxmlformats.org/officeDocument/2006/relationships/hyperlink" Target="http://www.starkbros.com/products/fruit-trees/additional-fruit-trees/arbequina-olive" TargetMode="External"/><Relationship Id="rId5" Type="http://schemas.openxmlformats.org/officeDocument/2006/relationships/hyperlink" Target="http://www.starkbros.com/tags/sour-cherry-trees" TargetMode="External"/><Relationship Id="rId15" Type="http://schemas.openxmlformats.org/officeDocument/2006/relationships/hyperlink" Target="http://www.starkbros.com/products/fruit-trees/persimmon-trees" TargetMode="External"/><Relationship Id="rId10" Type="http://schemas.openxmlformats.org/officeDocument/2006/relationships/hyperlink" Target="http://www.starkbros.com/products/fruit-trees/nectarine-trees" TargetMode="External"/><Relationship Id="rId4" Type="http://schemas.openxmlformats.org/officeDocument/2006/relationships/hyperlink" Target="http://www.starkbros.com/products/fruit-trees/additional-fruit-trees/dwarf-banana" TargetMode="External"/><Relationship Id="rId9" Type="http://schemas.openxmlformats.org/officeDocument/2006/relationships/hyperlink" Target="http://www.starkbros.com/products/fruit-trees/mulberry-trees" TargetMode="External"/><Relationship Id="rId14" Type="http://schemas.openxmlformats.org/officeDocument/2006/relationships/hyperlink" Target="http://www.starkbros.com/products/fruit-trees/pear-tre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4</a:t>
            </a:r>
            <a:endParaRPr lang="en-US" dirty="0"/>
          </a:p>
        </p:txBody>
      </p:sp>
      <p:sp>
        <p:nvSpPr>
          <p:cNvPr id="3" name="Content Placeholder 2"/>
          <p:cNvSpPr>
            <a:spLocks noGrp="1"/>
          </p:cNvSpPr>
          <p:nvPr>
            <p:ph idx="1"/>
          </p:nvPr>
        </p:nvSpPr>
        <p:spPr>
          <a:xfrm>
            <a:off x="457200" y="1600200"/>
            <a:ext cx="8229600" cy="5562600"/>
          </a:xfrm>
        </p:spPr>
        <p:txBody>
          <a:bodyPr>
            <a:normAutofit fontScale="85000" lnSpcReduction="10000"/>
          </a:bodyPr>
          <a:lstStyle/>
          <a:p>
            <a:pPr>
              <a:buNone/>
            </a:pPr>
            <a:r>
              <a:rPr lang="en-US" dirty="0" smtClean="0"/>
              <a:t>v.11 “And He gave some as apostles..etc”</a:t>
            </a:r>
          </a:p>
          <a:p>
            <a:pPr>
              <a:buNone/>
            </a:pPr>
            <a:r>
              <a:rPr lang="en-US" dirty="0" smtClean="0"/>
              <a:t>v.12 “For the perfecting of the saints unto the work of the ministry, unto the building up of the Body of Christ”</a:t>
            </a:r>
          </a:p>
          <a:p>
            <a:pPr>
              <a:buNone/>
            </a:pPr>
            <a:r>
              <a:rPr lang="en-US" dirty="0" smtClean="0"/>
              <a:t>v.13 “Until we all arrive …at a full-grown man, at the measure of the stature of the fullness of Christ”</a:t>
            </a:r>
          </a:p>
          <a:p>
            <a:pPr>
              <a:buNone/>
            </a:pPr>
            <a:r>
              <a:rPr lang="en-US" dirty="0" smtClean="0"/>
              <a:t>v.15 “But holding to truth in love, we may grow up into Him in all things, who is the Head, Christ”</a:t>
            </a:r>
          </a:p>
          <a:p>
            <a:pPr>
              <a:buNone/>
            </a:pPr>
            <a:r>
              <a:rPr lang="en-US" dirty="0" smtClean="0"/>
              <a:t>v.16 “Out from whom all the Body, being joined together and being knit together through every joint of the rich supply and through the operation in the measure of each one part, causes the growth of the Body unto the building up of itself in love”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Rate of increase of human cell </a:t>
            </a:r>
            <a:r>
              <a:rPr lang="en-US" dirty="0" err="1" smtClean="0"/>
              <a:t>vs</a:t>
            </a:r>
            <a:r>
              <a:rPr lang="en-US" dirty="0" smtClean="0"/>
              <a:t> bacteria</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a:buNone/>
            </a:pPr>
            <a:r>
              <a:rPr lang="en-US" b="1" dirty="0" smtClean="0">
                <a:solidFill>
                  <a:srgbClr val="FF0000"/>
                </a:solidFill>
              </a:rPr>
              <a:t>Human cells: </a:t>
            </a:r>
            <a:r>
              <a:rPr lang="en-US" dirty="0" err="1" smtClean="0"/>
              <a:t>Granulocytes:eosinophils</a:t>
            </a:r>
            <a:r>
              <a:rPr lang="en-US" dirty="0" smtClean="0"/>
              <a:t> </a:t>
            </a:r>
            <a:r>
              <a:rPr lang="en-US" dirty="0" err="1" smtClean="0"/>
              <a:t>basophils</a:t>
            </a:r>
            <a:r>
              <a:rPr lang="en-US" dirty="0" smtClean="0"/>
              <a:t>, neutrophils:10 hours to 3 days;  Stomach lining cells: 2 days;  Sperm cells:2-3 days;  Colon cells:3-4 days;  Epithelia of small intestine:1 week or less;  Platelets:10 days;  Skin epidermal cells:2 - 4 weeks;  Lymphocytes:2 months - a year (highly variable);  Red blood cells:4 months;  Stomach lining cells:2 days;  </a:t>
            </a:r>
            <a:r>
              <a:rPr lang="en-US" dirty="0" err="1" smtClean="0"/>
              <a:t>Macrophages:months</a:t>
            </a:r>
            <a:r>
              <a:rPr lang="en-US" dirty="0" smtClean="0"/>
              <a:t> – years;  Endothelial </a:t>
            </a:r>
            <a:r>
              <a:rPr lang="en-US" dirty="0" err="1" smtClean="0"/>
              <a:t>cells:months</a:t>
            </a:r>
            <a:r>
              <a:rPr lang="en-US" dirty="0" smtClean="0"/>
              <a:t> – years;  Pancreas cells:1 year or more;  Bone Cells:25 - 30 years</a:t>
            </a:r>
          </a:p>
          <a:p>
            <a:pPr>
              <a:buNone/>
            </a:pPr>
            <a:r>
              <a:rPr lang="en-US" b="1" dirty="0" smtClean="0">
                <a:solidFill>
                  <a:srgbClr val="FF0000"/>
                </a:solidFill>
              </a:rPr>
              <a:t>Bacteria: </a:t>
            </a:r>
            <a:r>
              <a:rPr lang="en-US" dirty="0" smtClean="0"/>
              <a:t>every 20 minutes; 10</a:t>
            </a:r>
            <a:r>
              <a:rPr lang="en-US" baseline="30000" dirty="0" smtClean="0"/>
              <a:t>7</a:t>
            </a:r>
            <a:r>
              <a:rPr lang="en-US" dirty="0" smtClean="0"/>
              <a:t> to 10</a:t>
            </a:r>
            <a:r>
              <a:rPr lang="en-US" baseline="30000" dirty="0" smtClean="0"/>
              <a:t>8</a:t>
            </a:r>
            <a:r>
              <a:rPr lang="en-US" dirty="0" smtClean="0"/>
              <a:t> bacteria in about 12 hours.</a:t>
            </a:r>
            <a:endParaRPr lang="en-US" b="1" dirty="0" smtClean="0">
              <a:solidFill>
                <a:srgbClr val="FF0000"/>
              </a:solidFill>
            </a:endParaRP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these brothers?</a:t>
            </a:r>
            <a:endParaRPr lang="en-US" dirty="0"/>
          </a:p>
        </p:txBody>
      </p:sp>
      <p:sp>
        <p:nvSpPr>
          <p:cNvPr id="3" name="Content Placeholder 2"/>
          <p:cNvSpPr>
            <a:spLocks noGrp="1"/>
          </p:cNvSpPr>
          <p:nvPr>
            <p:ph idx="1"/>
          </p:nvPr>
        </p:nvSpPr>
        <p:spPr/>
        <p:txBody>
          <a:bodyPr>
            <a:normAutofit/>
          </a:bodyPr>
          <a:lstStyle/>
          <a:p>
            <a:pPr algn="ctr">
              <a:buNone/>
            </a:pPr>
            <a:r>
              <a:rPr lang="en-US" sz="8000" smtClean="0"/>
              <a:t>YOU!</a:t>
            </a:r>
            <a:endParaRPr lang="en-US" sz="8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76200"/>
          </a:xfrm>
        </p:spPr>
        <p:txBody>
          <a:bodyPr>
            <a:normAutofit fontScale="90000"/>
          </a:bodyPr>
          <a:lstStyle/>
          <a:p>
            <a:endParaRPr lang="en-US" dirty="0"/>
          </a:p>
        </p:txBody>
      </p:sp>
      <p:sp>
        <p:nvSpPr>
          <p:cNvPr id="3" name="Subtitle 2"/>
          <p:cNvSpPr>
            <a:spLocks noGrp="1"/>
          </p:cNvSpPr>
          <p:nvPr>
            <p:ph type="subTitle" idx="1"/>
          </p:nvPr>
        </p:nvSpPr>
        <p:spPr>
          <a:xfrm>
            <a:off x="1371600" y="914400"/>
            <a:ext cx="6400800" cy="5257800"/>
          </a:xfrm>
        </p:spPr>
        <p:txBody>
          <a:bodyPr/>
          <a:lstStyle/>
          <a:p>
            <a:endParaRPr lang="en-US" b="1" dirty="0" smtClean="0"/>
          </a:p>
          <a:p>
            <a:endParaRPr lang="en-US" b="1" dirty="0"/>
          </a:p>
          <a:p>
            <a:r>
              <a:rPr lang="en-US" sz="4000" b="1" dirty="0" smtClean="0"/>
              <a:t>“</a:t>
            </a:r>
            <a:r>
              <a:rPr lang="zh-TW" altLang="en-US" sz="4000" dirty="0" smtClean="0"/>
              <a:t>要</a:t>
            </a:r>
            <a:r>
              <a:rPr lang="zh-TW" altLang="en-US" sz="4000" dirty="0"/>
              <a:t>你們的果</a:t>
            </a:r>
            <a:r>
              <a:rPr lang="zh-TW" altLang="en-US" sz="4000" dirty="0" smtClean="0"/>
              <a:t>子常存</a:t>
            </a:r>
            <a:r>
              <a:rPr lang="en-US" altLang="zh-TW" sz="4000" dirty="0" smtClean="0"/>
              <a:t>”</a:t>
            </a:r>
          </a:p>
          <a:p>
            <a:r>
              <a:rPr lang="en-US" sz="4000" b="1" dirty="0" smtClean="0"/>
              <a:t>“That your fruit should remain”</a:t>
            </a:r>
          </a:p>
          <a:p>
            <a:r>
              <a:rPr lang="en-US" sz="4000" dirty="0" smtClean="0"/>
              <a:t>John 15:16</a:t>
            </a:r>
            <a:endParaRPr lang="en-US" sz="4000" b="1" dirty="0"/>
          </a:p>
        </p:txBody>
      </p:sp>
    </p:spTree>
    <p:extLst>
      <p:ext uri="{BB962C8B-B14F-4D97-AF65-F5344CB8AC3E}">
        <p14:creationId xmlns:p14="http://schemas.microsoft.com/office/powerpoint/2010/main" val="285305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7579754"/>
              </p:ext>
            </p:extLst>
          </p:nvPr>
        </p:nvGraphicFramePr>
        <p:xfrm>
          <a:off x="1371600" y="685800"/>
          <a:ext cx="6248400" cy="5852160"/>
        </p:xfrm>
        <a:graphic>
          <a:graphicData uri="http://schemas.openxmlformats.org/drawingml/2006/table">
            <a:tbl>
              <a:tblPr firstRow="1" firstCol="1" bandRow="1">
                <a:tableStyleId>{5C22544A-7EE6-4342-B048-85BDC9FD1C3A}</a:tableStyleId>
              </a:tblPr>
              <a:tblGrid>
                <a:gridCol w="3124200"/>
                <a:gridCol w="3124200"/>
              </a:tblGrid>
              <a:tr h="177976">
                <a:tc>
                  <a:txBody>
                    <a:bodyPr/>
                    <a:lstStyle/>
                    <a:p>
                      <a:pPr marL="0" marR="0" algn="ctr">
                        <a:spcBef>
                          <a:spcPts val="0"/>
                        </a:spcBef>
                        <a:spcAft>
                          <a:spcPts val="0"/>
                        </a:spcAft>
                      </a:pPr>
                      <a:r>
                        <a:rPr lang="en-US" sz="2400" dirty="0" smtClean="0">
                          <a:solidFill>
                            <a:schemeClr val="tx1"/>
                          </a:solidFill>
                          <a:effectLst/>
                          <a:latin typeface="Times New Roman"/>
                          <a:ea typeface="SimSun"/>
                        </a:rPr>
                        <a:t>                       </a:t>
                      </a:r>
                      <a:endParaRPr lang="en-US" sz="2400" dirty="0">
                        <a:solidFill>
                          <a:schemeClr val="tx1"/>
                        </a:solidFill>
                        <a:effectLst/>
                        <a:latin typeface="Times New Roman"/>
                        <a:ea typeface="SimSun"/>
                      </a:endParaRPr>
                    </a:p>
                  </a:txBody>
                  <a:tcPr marL="0" marR="0" marT="0" marB="0">
                    <a:noFill/>
                  </a:tcPr>
                </a:tc>
                <a:tc>
                  <a:txBody>
                    <a:bodyPr/>
                    <a:lstStyle/>
                    <a:p>
                      <a:pPr marL="0" marR="0" algn="ctr">
                        <a:spcBef>
                          <a:spcPts val="0"/>
                        </a:spcBef>
                        <a:spcAft>
                          <a:spcPts val="0"/>
                        </a:spcAft>
                      </a:pP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2"/>
                        </a:rPr>
                        <a:t>Apple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2-5 </a:t>
                      </a:r>
                      <a:r>
                        <a:rPr lang="en-US" sz="2400" dirty="0" smtClean="0">
                          <a:effectLst/>
                        </a:rPr>
                        <a:t>years     </a:t>
                      </a:r>
                      <a:r>
                        <a:rPr lang="zh-CN" altLang="en-US" sz="2400" dirty="0" smtClean="0">
                          <a:effectLst/>
                        </a:rPr>
                        <a:t>蘋果</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effectLst/>
                          <a:hlinkClick r:id="rId3"/>
                        </a:rPr>
                        <a:t>Apricot Trees</a:t>
                      </a:r>
                      <a:endParaRPr lang="en-US" sz="2400" dirty="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2-5 </a:t>
                      </a:r>
                      <a:r>
                        <a:rPr lang="en-US" sz="2400" dirty="0" smtClean="0">
                          <a:effectLst/>
                        </a:rPr>
                        <a:t>years   </a:t>
                      </a:r>
                      <a:r>
                        <a:rPr lang="zh-CN" altLang="en-US" sz="2400" dirty="0" smtClean="0">
                          <a:effectLst/>
                        </a:rPr>
                        <a:t>杏树</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effectLst/>
                          <a:hlinkClick r:id="rId4"/>
                        </a:rPr>
                        <a:t>Banana Plants</a:t>
                      </a:r>
                      <a:endParaRPr lang="en-US" sz="2400" dirty="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2-3 </a:t>
                      </a:r>
                      <a:r>
                        <a:rPr lang="en-US" sz="2400" dirty="0" smtClean="0">
                          <a:effectLst/>
                        </a:rPr>
                        <a:t>years   </a:t>
                      </a:r>
                      <a:r>
                        <a:rPr lang="zh-CN" altLang="en-US" sz="2400" dirty="0" smtClean="0">
                          <a:effectLst/>
                        </a:rPr>
                        <a:t>香蕉</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solidFill>
                            <a:srgbClr val="0070C0"/>
                          </a:solidFill>
                          <a:effectLst/>
                          <a:hlinkClick r:id="rId5"/>
                        </a:rPr>
                        <a:t>Cherry Trees</a:t>
                      </a:r>
                      <a:r>
                        <a:rPr lang="en-US" sz="2400" dirty="0">
                          <a:solidFill>
                            <a:srgbClr val="0070C0"/>
                          </a:solidFill>
                          <a:effectLst/>
                        </a:rPr>
                        <a:t> </a:t>
                      </a:r>
                      <a:r>
                        <a:rPr lang="en-US" sz="2400" dirty="0" smtClean="0">
                          <a:solidFill>
                            <a:srgbClr val="0070C0"/>
                          </a:solidFill>
                          <a:effectLst/>
                        </a:rPr>
                        <a:t>(</a:t>
                      </a:r>
                      <a:r>
                        <a:rPr lang="en-US" sz="2400" dirty="0">
                          <a:solidFill>
                            <a:srgbClr val="0070C0"/>
                          </a:solidFill>
                          <a:effectLst/>
                        </a:rPr>
                        <a:t>sour)</a:t>
                      </a:r>
                      <a:endParaRPr lang="en-US" sz="2400" dirty="0">
                        <a:solidFill>
                          <a:srgbClr val="0070C0"/>
                        </a:solidFill>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3-5 </a:t>
                      </a:r>
                      <a:r>
                        <a:rPr lang="en-US" sz="2400" dirty="0" smtClean="0">
                          <a:effectLst/>
                        </a:rPr>
                        <a:t>years   </a:t>
                      </a:r>
                      <a:r>
                        <a:rPr lang="zh-CN" altLang="en-US" sz="2400" dirty="0" smtClean="0">
                          <a:effectLst/>
                        </a:rPr>
                        <a:t>酸樱桃</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solidFill>
                            <a:srgbClr val="0070C0"/>
                          </a:solidFill>
                          <a:effectLst/>
                          <a:hlinkClick r:id="rId6"/>
                        </a:rPr>
                        <a:t>Cherry Trees</a:t>
                      </a:r>
                      <a:r>
                        <a:rPr lang="en-US" sz="2400" dirty="0">
                          <a:solidFill>
                            <a:srgbClr val="0070C0"/>
                          </a:solidFill>
                          <a:effectLst/>
                        </a:rPr>
                        <a:t> (sweet)</a:t>
                      </a:r>
                      <a:endParaRPr lang="en-US" sz="2400" dirty="0">
                        <a:solidFill>
                          <a:srgbClr val="0070C0"/>
                        </a:solidFill>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4-7 </a:t>
                      </a:r>
                      <a:r>
                        <a:rPr lang="en-US" sz="2400" dirty="0" smtClean="0">
                          <a:effectLst/>
                        </a:rPr>
                        <a:t>years   </a:t>
                      </a:r>
                      <a:r>
                        <a:rPr lang="zh-CN" altLang="en-US" sz="2400" dirty="0" smtClean="0">
                          <a:effectLst/>
                        </a:rPr>
                        <a:t>甜樱桃</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7"/>
                        </a:rPr>
                        <a:t>Citrus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1-2 </a:t>
                      </a:r>
                      <a:r>
                        <a:rPr lang="en-US" sz="2400" dirty="0" smtClean="0">
                          <a:effectLst/>
                        </a:rPr>
                        <a:t>years    </a:t>
                      </a:r>
                      <a:r>
                        <a:rPr lang="zh-CN" altLang="en-US" sz="2400" dirty="0" smtClean="0">
                          <a:effectLst/>
                        </a:rPr>
                        <a:t>柑橘</a:t>
                      </a:r>
                      <a:r>
                        <a:rPr lang="en-US" sz="2400" dirty="0" smtClean="0">
                          <a:effectLst/>
                        </a:rPr>
                        <a:t>  </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effectLst/>
                          <a:hlinkClick r:id="rId8"/>
                        </a:rPr>
                        <a:t>Fig Trees</a:t>
                      </a:r>
                      <a:endParaRPr lang="en-US" sz="2400" dirty="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1-2 </a:t>
                      </a:r>
                      <a:r>
                        <a:rPr lang="en-US" sz="2400" dirty="0" smtClean="0">
                          <a:effectLst/>
                        </a:rPr>
                        <a:t>years   </a:t>
                      </a:r>
                      <a:r>
                        <a:rPr lang="zh-CN" altLang="en-US" sz="2400" dirty="0" smtClean="0">
                          <a:effectLst/>
                        </a:rPr>
                        <a:t>无花果</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9"/>
                        </a:rPr>
                        <a:t>Mulberry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2-3 </a:t>
                      </a:r>
                      <a:r>
                        <a:rPr lang="en-US" sz="2400" dirty="0" smtClean="0">
                          <a:effectLst/>
                        </a:rPr>
                        <a:t>year</a:t>
                      </a:r>
                      <a:r>
                        <a:rPr lang="en-US" altLang="zh-CN" sz="2400" dirty="0" smtClean="0">
                          <a:effectLst/>
                        </a:rPr>
                        <a:t>s</a:t>
                      </a:r>
                      <a:r>
                        <a:rPr lang="en-US" altLang="zh-CN" sz="2400" baseline="0" dirty="0" smtClean="0">
                          <a:effectLst/>
                        </a:rPr>
                        <a:t>   </a:t>
                      </a:r>
                      <a:r>
                        <a:rPr lang="zh-CN" altLang="en-US" sz="2400" baseline="0" dirty="0" smtClean="0">
                          <a:effectLst/>
                        </a:rPr>
                        <a:t>桑树</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10"/>
                        </a:rPr>
                        <a:t>Nectarine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2-4 </a:t>
                      </a:r>
                      <a:r>
                        <a:rPr lang="en-US" sz="2400" dirty="0" smtClean="0">
                          <a:effectLst/>
                        </a:rPr>
                        <a:t>years    </a:t>
                      </a:r>
                      <a:r>
                        <a:rPr lang="zh-CN" altLang="en-US" sz="2400" dirty="0" smtClean="0">
                          <a:effectLst/>
                        </a:rPr>
                        <a:t>油桃</a:t>
                      </a:r>
                      <a:r>
                        <a:rPr lang="en-US" sz="2400" dirty="0" smtClean="0">
                          <a:effectLst/>
                        </a:rPr>
                        <a:t>  </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11"/>
                        </a:rPr>
                        <a:t>Olive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2-3 </a:t>
                      </a:r>
                      <a:r>
                        <a:rPr lang="en-US" sz="2400" dirty="0" smtClean="0">
                          <a:effectLst/>
                        </a:rPr>
                        <a:t>years   </a:t>
                      </a:r>
                      <a:r>
                        <a:rPr lang="zh-CN" altLang="en-US" sz="2400" dirty="0" smtClean="0">
                          <a:effectLst/>
                        </a:rPr>
                        <a:t>橄榄</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12"/>
                        </a:rPr>
                        <a:t>Pawpaw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5-7 </a:t>
                      </a:r>
                      <a:r>
                        <a:rPr lang="en-US" sz="2400" dirty="0" smtClean="0">
                          <a:effectLst/>
                        </a:rPr>
                        <a:t>years</a:t>
                      </a:r>
                      <a:r>
                        <a:rPr lang="zh-CN" altLang="en-US" sz="2400" baseline="0" dirty="0" smtClean="0">
                          <a:effectLst/>
                        </a:rPr>
                        <a:t>   木瓜</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13"/>
                        </a:rPr>
                        <a:t>Peach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2-4 </a:t>
                      </a:r>
                      <a:r>
                        <a:rPr lang="en-US" sz="2400" dirty="0" smtClean="0">
                          <a:effectLst/>
                        </a:rPr>
                        <a:t>years   </a:t>
                      </a:r>
                      <a:r>
                        <a:rPr lang="zh-CN" altLang="en-US" sz="2400" dirty="0" smtClean="0">
                          <a:effectLst/>
                        </a:rPr>
                        <a:t>桃树</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effectLst/>
                          <a:hlinkClick r:id="rId14"/>
                        </a:rPr>
                        <a:t>Pear Trees</a:t>
                      </a:r>
                      <a:endParaRPr lang="en-US" sz="2400" dirty="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4-6 </a:t>
                      </a:r>
                      <a:r>
                        <a:rPr lang="en-US" sz="2400" dirty="0" smtClean="0">
                          <a:effectLst/>
                        </a:rPr>
                        <a:t>years   </a:t>
                      </a:r>
                      <a:r>
                        <a:rPr lang="zh-CN" altLang="en-US" sz="2400" dirty="0" smtClean="0">
                          <a:effectLst/>
                        </a:rPr>
                        <a:t>梨树</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smtClean="0">
                          <a:effectLst/>
                          <a:hlinkClick r:id="rId15"/>
                        </a:rPr>
                        <a:t>Persimmon </a:t>
                      </a:r>
                      <a:r>
                        <a:rPr lang="en-US" sz="2400" u="sng" dirty="0">
                          <a:effectLst/>
                          <a:hlinkClick r:id="rId15"/>
                        </a:rPr>
                        <a:t>Trees</a:t>
                      </a:r>
                      <a:endParaRPr lang="en-US" sz="2400" dirty="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3-4 </a:t>
                      </a:r>
                      <a:r>
                        <a:rPr lang="en-US" sz="2400" dirty="0" smtClean="0">
                          <a:effectLst/>
                        </a:rPr>
                        <a:t>years   </a:t>
                      </a:r>
                      <a:r>
                        <a:rPr lang="zh-CN" altLang="en-US" sz="2400" dirty="0" smtClean="0">
                          <a:effectLst/>
                        </a:rPr>
                        <a:t>杮子</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16"/>
                        </a:rPr>
                        <a:t>Plum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3-6 </a:t>
                      </a:r>
                      <a:r>
                        <a:rPr lang="en-US" sz="2400" dirty="0" smtClean="0">
                          <a:effectLst/>
                        </a:rPr>
                        <a:t>years   </a:t>
                      </a:r>
                      <a:r>
                        <a:rPr lang="zh-CN" altLang="en-US" sz="2400" dirty="0" smtClean="0">
                          <a:effectLst/>
                        </a:rPr>
                        <a:t>李子</a:t>
                      </a:r>
                      <a:endParaRPr lang="en-US" sz="2400" dirty="0">
                        <a:effectLst/>
                        <a:latin typeface="Times New Roman"/>
                        <a:ea typeface="SimSun"/>
                      </a:endParaRPr>
                    </a:p>
                  </a:txBody>
                  <a:tcPr marL="0" marR="0" marT="0" marB="0">
                    <a:noFill/>
                  </a:tcPr>
                </a:tc>
              </a:tr>
            </a:tbl>
          </a:graphicData>
        </a:graphic>
      </p:graphicFrame>
    </p:spTree>
    <p:extLst>
      <p:ext uri="{BB962C8B-B14F-4D97-AF65-F5344CB8AC3E}">
        <p14:creationId xmlns:p14="http://schemas.microsoft.com/office/powerpoint/2010/main" val="2521069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第一年 </a:t>
            </a:r>
            <a:r>
              <a:rPr lang="en-US" altLang="zh-CN" dirty="0" smtClean="0"/>
              <a:t>First </a:t>
            </a:r>
            <a:r>
              <a:rPr lang="en-US" altLang="zh-CN" dirty="0" smtClean="0"/>
              <a:t>Year</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6" name="Smiley Face 5"/>
          <p:cNvSpPr/>
          <p:nvPr/>
        </p:nvSpPr>
        <p:spPr>
          <a:xfrm>
            <a:off x="3048000" y="342900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343400" y="3733800"/>
            <a:ext cx="1143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5715000" y="3429000"/>
            <a:ext cx="914400" cy="9144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26683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第二年 </a:t>
            </a:r>
            <a:r>
              <a:rPr lang="en-US" altLang="zh-CN" dirty="0" smtClean="0"/>
              <a:t>Second Year</a:t>
            </a:r>
            <a:endParaRPr lang="en-US" dirty="0"/>
          </a:p>
        </p:txBody>
      </p:sp>
      <p:sp>
        <p:nvSpPr>
          <p:cNvPr id="3" name="Content Placeholder 2"/>
          <p:cNvSpPr>
            <a:spLocks noGrp="1"/>
          </p:cNvSpPr>
          <p:nvPr>
            <p:ph idx="1"/>
          </p:nvPr>
        </p:nvSpPr>
        <p:spPr/>
        <p:txBody>
          <a:bodyPr/>
          <a:lstStyle/>
          <a:p>
            <a:endParaRPr lang="en-US" dirty="0"/>
          </a:p>
        </p:txBody>
      </p:sp>
      <p:sp>
        <p:nvSpPr>
          <p:cNvPr id="4" name="Smiley Face 3"/>
          <p:cNvSpPr/>
          <p:nvPr/>
        </p:nvSpPr>
        <p:spPr>
          <a:xfrm>
            <a:off x="4114800" y="3352800"/>
            <a:ext cx="914400" cy="9144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Smiley Face 4"/>
          <p:cNvSpPr/>
          <p:nvPr/>
        </p:nvSpPr>
        <p:spPr>
          <a:xfrm>
            <a:off x="1592580" y="333756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834640" y="3505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486400" y="355244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6934200" y="3352800"/>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546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a:t>
            </a:r>
            <a:r>
              <a:rPr lang="zh-CN" altLang="en-US" dirty="0"/>
              <a:t>三</a:t>
            </a:r>
            <a:r>
              <a:rPr lang="zh-CN" altLang="en-US" dirty="0" smtClean="0"/>
              <a:t>年 </a:t>
            </a:r>
            <a:r>
              <a:rPr lang="en-US" altLang="zh-CN" dirty="0"/>
              <a:t>Third</a:t>
            </a:r>
            <a:r>
              <a:rPr lang="en-US" altLang="zh-CN" dirty="0" smtClean="0"/>
              <a:t> Year</a:t>
            </a:r>
            <a:endParaRPr lang="en-US" dirty="0"/>
          </a:p>
        </p:txBody>
      </p:sp>
      <p:sp>
        <p:nvSpPr>
          <p:cNvPr id="3" name="Content Placeholder 2"/>
          <p:cNvSpPr>
            <a:spLocks noGrp="1"/>
          </p:cNvSpPr>
          <p:nvPr>
            <p:ph idx="1"/>
          </p:nvPr>
        </p:nvSpPr>
        <p:spPr/>
        <p:txBody>
          <a:bodyPr/>
          <a:lstStyle/>
          <a:p>
            <a:endParaRPr lang="en-US" dirty="0"/>
          </a:p>
        </p:txBody>
      </p:sp>
      <p:sp>
        <p:nvSpPr>
          <p:cNvPr id="4" name="Smiley Face 3"/>
          <p:cNvSpPr/>
          <p:nvPr/>
        </p:nvSpPr>
        <p:spPr>
          <a:xfrm>
            <a:off x="2895600" y="3297936"/>
            <a:ext cx="914400" cy="9144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Smiley Face 4"/>
          <p:cNvSpPr/>
          <p:nvPr/>
        </p:nvSpPr>
        <p:spPr>
          <a:xfrm>
            <a:off x="609600" y="3290316"/>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752600" y="3505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38600" y="355244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5257800" y="3337560"/>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400800" y="355244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7635240" y="3337560"/>
            <a:ext cx="914400" cy="9144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rot="5400000">
            <a:off x="1605534" y="4132326"/>
            <a:ext cx="850392" cy="1577340"/>
          </a:xfrm>
          <a:prstGeom prst="bentUpArrow">
            <a:avLst>
              <a:gd name="adj1" fmla="val 25000"/>
              <a:gd name="adj2" fmla="val 2239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2971800" y="4716780"/>
            <a:ext cx="914400" cy="9144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815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第四年 </a:t>
            </a:r>
            <a:r>
              <a:rPr lang="en-US" altLang="zh-CN" dirty="0"/>
              <a:t>Fourth</a:t>
            </a:r>
            <a:r>
              <a:rPr lang="en-US" altLang="zh-CN" dirty="0" smtClean="0"/>
              <a:t> Year</a:t>
            </a:r>
            <a:endParaRPr lang="en-US" dirty="0"/>
          </a:p>
        </p:txBody>
      </p:sp>
      <p:sp>
        <p:nvSpPr>
          <p:cNvPr id="3" name="Content Placeholder 2"/>
          <p:cNvSpPr>
            <a:spLocks noGrp="1"/>
          </p:cNvSpPr>
          <p:nvPr>
            <p:ph idx="1"/>
          </p:nvPr>
        </p:nvSpPr>
        <p:spPr>
          <a:xfrm>
            <a:off x="-381000" y="1676400"/>
            <a:ext cx="8686800" cy="4525963"/>
          </a:xfrm>
        </p:spPr>
        <p:txBody>
          <a:bodyPr/>
          <a:lstStyle/>
          <a:p>
            <a:endParaRPr lang="en-US" dirty="0"/>
          </a:p>
        </p:txBody>
      </p:sp>
      <p:sp>
        <p:nvSpPr>
          <p:cNvPr id="4" name="Smiley Face 3"/>
          <p:cNvSpPr/>
          <p:nvPr/>
        </p:nvSpPr>
        <p:spPr>
          <a:xfrm>
            <a:off x="1981200" y="3290316"/>
            <a:ext cx="792480" cy="8001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Smiley Face 4"/>
          <p:cNvSpPr/>
          <p:nvPr/>
        </p:nvSpPr>
        <p:spPr>
          <a:xfrm>
            <a:off x="129540" y="3290316"/>
            <a:ext cx="784860" cy="762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052322" y="3429000"/>
            <a:ext cx="77647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895600" y="3476625"/>
            <a:ext cx="838200" cy="438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3886200" y="3275076"/>
            <a:ext cx="838200" cy="7863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876800" y="3459480"/>
            <a:ext cx="838200" cy="4267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5814060" y="3275076"/>
            <a:ext cx="822960" cy="786384"/>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rot="5400000">
            <a:off x="813435" y="4013835"/>
            <a:ext cx="685800" cy="1344930"/>
          </a:xfrm>
          <a:prstGeom prst="bentUpArrow">
            <a:avLst>
              <a:gd name="adj1" fmla="val 25000"/>
              <a:gd name="adj2" fmla="val 2239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1920240" y="4419600"/>
            <a:ext cx="853440" cy="8382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717792" y="3459480"/>
            <a:ext cx="826008" cy="42672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7665720" y="3206496"/>
            <a:ext cx="868680" cy="845820"/>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895600" y="4596384"/>
            <a:ext cx="838200" cy="4328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3886200" y="4419600"/>
            <a:ext cx="838200" cy="7620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Arrow 17"/>
          <p:cNvSpPr/>
          <p:nvPr/>
        </p:nvSpPr>
        <p:spPr>
          <a:xfrm>
            <a:off x="2346960" y="2461260"/>
            <a:ext cx="1286256" cy="745236"/>
          </a:xfrm>
          <a:prstGeom prst="bentArrow">
            <a:avLst>
              <a:gd name="adj1" fmla="val 25000"/>
              <a:gd name="adj2" fmla="val 24483"/>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Smiley Face 18"/>
          <p:cNvSpPr/>
          <p:nvPr/>
        </p:nvSpPr>
        <p:spPr>
          <a:xfrm>
            <a:off x="4191000" y="2514600"/>
            <a:ext cx="45719" cy="76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3810000" y="2286000"/>
            <a:ext cx="838200" cy="838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648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第五年 </a:t>
            </a:r>
            <a:r>
              <a:rPr lang="en-US" altLang="zh-CN" dirty="0" smtClean="0"/>
              <a:t>Fifth Year</a:t>
            </a:r>
            <a:endParaRPr lang="en-US" dirty="0"/>
          </a:p>
        </p:txBody>
      </p:sp>
      <p:sp>
        <p:nvSpPr>
          <p:cNvPr id="3" name="Content Placeholder 2"/>
          <p:cNvSpPr>
            <a:spLocks noGrp="1"/>
          </p:cNvSpPr>
          <p:nvPr>
            <p:ph idx="1"/>
          </p:nvPr>
        </p:nvSpPr>
        <p:spPr>
          <a:xfrm>
            <a:off x="-381000" y="1676400"/>
            <a:ext cx="8686800" cy="4525963"/>
          </a:xfrm>
        </p:spPr>
        <p:txBody>
          <a:bodyPr/>
          <a:lstStyle/>
          <a:p>
            <a:endParaRPr lang="en-US" dirty="0"/>
          </a:p>
        </p:txBody>
      </p:sp>
      <p:sp>
        <p:nvSpPr>
          <p:cNvPr id="4" name="Smiley Face 3"/>
          <p:cNvSpPr/>
          <p:nvPr/>
        </p:nvSpPr>
        <p:spPr>
          <a:xfrm>
            <a:off x="1584960" y="3188208"/>
            <a:ext cx="701040" cy="72656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Smiley Face 4"/>
          <p:cNvSpPr/>
          <p:nvPr/>
        </p:nvSpPr>
        <p:spPr>
          <a:xfrm>
            <a:off x="129540" y="3290316"/>
            <a:ext cx="632460" cy="59588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838200" y="3428238"/>
            <a:ext cx="685800" cy="267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369820" y="3369183"/>
            <a:ext cx="754380" cy="3646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3214116" y="3128391"/>
            <a:ext cx="748284" cy="75780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114800" y="3338131"/>
            <a:ext cx="685800" cy="3575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4907280" y="3168966"/>
            <a:ext cx="762000" cy="695897"/>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rot="5400000">
            <a:off x="775335" y="4051935"/>
            <a:ext cx="457200" cy="1040130"/>
          </a:xfrm>
          <a:prstGeom prst="bentUpArrow">
            <a:avLst>
              <a:gd name="adj1" fmla="val 25000"/>
              <a:gd name="adj2" fmla="val 2239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1584960" y="4267200"/>
            <a:ext cx="762000" cy="7620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791200" y="3338131"/>
            <a:ext cx="685800" cy="39566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6553200" y="3133769"/>
            <a:ext cx="762000" cy="71599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383536" y="4431792"/>
            <a:ext cx="740664" cy="3688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3229356" y="4267200"/>
            <a:ext cx="733044" cy="6858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Arrow 17"/>
          <p:cNvSpPr/>
          <p:nvPr/>
        </p:nvSpPr>
        <p:spPr>
          <a:xfrm>
            <a:off x="1837944" y="2514600"/>
            <a:ext cx="1210056" cy="608646"/>
          </a:xfrm>
          <a:prstGeom prst="bentArrow">
            <a:avLst>
              <a:gd name="adj1" fmla="val 25000"/>
              <a:gd name="adj2" fmla="val 24483"/>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Smiley Face 19"/>
          <p:cNvSpPr/>
          <p:nvPr/>
        </p:nvSpPr>
        <p:spPr>
          <a:xfrm>
            <a:off x="3229356" y="2286000"/>
            <a:ext cx="733044" cy="7239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391400" y="3293649"/>
            <a:ext cx="838200" cy="440151"/>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8305800" y="3124200"/>
            <a:ext cx="838200" cy="81519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4907280" y="1371600"/>
            <a:ext cx="792480" cy="727949"/>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ent Arrow 23"/>
          <p:cNvSpPr/>
          <p:nvPr/>
        </p:nvSpPr>
        <p:spPr>
          <a:xfrm>
            <a:off x="5209032" y="2430780"/>
            <a:ext cx="1164336" cy="579120"/>
          </a:xfrm>
          <a:prstGeom prst="bentArrow">
            <a:avLst>
              <a:gd name="adj1" fmla="val 25000"/>
              <a:gd name="adj2" fmla="val 23684"/>
              <a:gd name="adj3" fmla="val 25000"/>
              <a:gd name="adj4" fmla="val 4375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miley Face 24"/>
          <p:cNvSpPr/>
          <p:nvPr/>
        </p:nvSpPr>
        <p:spPr>
          <a:xfrm>
            <a:off x="6549390" y="2265164"/>
            <a:ext cx="754380" cy="719374"/>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 Arrow 25"/>
          <p:cNvSpPr/>
          <p:nvPr/>
        </p:nvSpPr>
        <p:spPr>
          <a:xfrm>
            <a:off x="3505200" y="1501140"/>
            <a:ext cx="1302258" cy="71628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ight Arrow 26"/>
          <p:cNvSpPr/>
          <p:nvPr/>
        </p:nvSpPr>
        <p:spPr>
          <a:xfrm>
            <a:off x="4107180" y="4373880"/>
            <a:ext cx="700278" cy="3505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p:cNvSpPr/>
          <p:nvPr/>
        </p:nvSpPr>
        <p:spPr>
          <a:xfrm>
            <a:off x="4907280" y="4152900"/>
            <a:ext cx="762000" cy="7239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nt-Up Arrow 29"/>
          <p:cNvSpPr/>
          <p:nvPr/>
        </p:nvSpPr>
        <p:spPr>
          <a:xfrm rot="5400000">
            <a:off x="699135" y="5008245"/>
            <a:ext cx="609600" cy="9715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p:cNvSpPr/>
          <p:nvPr/>
        </p:nvSpPr>
        <p:spPr>
          <a:xfrm>
            <a:off x="1607820" y="5257800"/>
            <a:ext cx="835152" cy="7620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685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altLang="zh-CN" dirty="0" smtClean="0"/>
              <a:t>		</a:t>
            </a:r>
            <a:r>
              <a:rPr lang="en-US" altLang="zh-CN" b="1" dirty="0" smtClean="0"/>
              <a:t>1 </a:t>
            </a:r>
            <a:r>
              <a:rPr lang="zh-CN" altLang="en-US" b="1" dirty="0" smtClean="0"/>
              <a:t>人 </a:t>
            </a:r>
            <a:r>
              <a:rPr lang="en-US" altLang="zh-CN" dirty="0" smtClean="0"/>
              <a:t>				</a:t>
            </a:r>
            <a:r>
              <a:rPr lang="en-US" altLang="zh-CN" b="1" dirty="0" smtClean="0"/>
              <a:t>13</a:t>
            </a:r>
            <a:r>
              <a:rPr lang="zh-CN" altLang="en-US" b="1" dirty="0" smtClean="0"/>
              <a:t>人</a:t>
            </a:r>
            <a:endParaRPr lang="en-US" altLang="zh-CN" b="1" dirty="0" smtClean="0"/>
          </a:p>
          <a:p>
            <a:pPr marL="0" indent="0">
              <a:buNone/>
            </a:pPr>
            <a:endParaRPr lang="en-US" b="1" dirty="0"/>
          </a:p>
          <a:p>
            <a:pPr marL="0" indent="0" algn="ctr">
              <a:buNone/>
            </a:pPr>
            <a:r>
              <a:rPr lang="en-US" altLang="zh-CN" b="1" dirty="0" smtClean="0"/>
              <a:t>+ 12 </a:t>
            </a:r>
            <a:r>
              <a:rPr lang="zh-CN" altLang="en-US" b="1" dirty="0" smtClean="0"/>
              <a:t>人</a:t>
            </a:r>
            <a:endParaRPr lang="en-US" b="1" dirty="0"/>
          </a:p>
        </p:txBody>
      </p:sp>
      <p:sp>
        <p:nvSpPr>
          <p:cNvPr id="4" name="Right Arrow 3"/>
          <p:cNvSpPr/>
          <p:nvPr/>
        </p:nvSpPr>
        <p:spPr>
          <a:xfrm>
            <a:off x="3733800" y="1674876"/>
            <a:ext cx="15118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074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7239000"/>
          </a:xfrm>
        </p:spPr>
        <p:txBody>
          <a:bodyPr>
            <a:normAutofit fontScale="85000" lnSpcReduction="20000"/>
          </a:bodyPr>
          <a:lstStyle/>
          <a:p>
            <a:pPr>
              <a:buNone/>
            </a:pPr>
            <a:r>
              <a:rPr lang="en-US" dirty="0" smtClean="0"/>
              <a:t>“One day we will all pass away, and another generation will rise up. The next generation that we bring in must not be made up of three or five serving ones, but must be made up of the whole church serving. If one day the whole church rises up to do everything by itself, with the whole church preaching the gospel and the whole church edifying each other, that will be the day when the world will see the church doing a new thing on earth. Today the whole problem lies with you and me. We must help every brother and sister to serve and make everyone a priest of God. Some may have the flesh with them, but we still have to ask them to work. Some brothers say that what they have is so little that it would be better if they hid it. But we have to tell them that they cannot do this. It is an easy thing for the one-talented ones to hide what they have. Many brothers and sisters feel that since they make mistakes no matter how they work, they may as well not work at all. But we have to ask them to work. This is the way. Please believe my words. In the not-too-distant future such a church will appear. By that time men will see Philadelphia, the genuine brotherly love.”—CWWN </a:t>
            </a:r>
            <a:r>
              <a:rPr lang="en-US" dirty="0" err="1" smtClean="0"/>
              <a:t>Vol</a:t>
            </a:r>
            <a:r>
              <a:rPr lang="en-US" dirty="0" smtClean="0"/>
              <a:t> 57, </a:t>
            </a:r>
            <a:r>
              <a:rPr lang="en-US" dirty="0" err="1" smtClean="0"/>
              <a:t>ch</a:t>
            </a:r>
            <a:r>
              <a:rPr lang="en-US" smtClean="0"/>
              <a:t> 6</a:t>
            </a:r>
            <a:endParaRPr lang="en-US" dirty="0" smtClean="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txBody>
          <a:bodyPr>
            <a:normAutofit fontScale="90000"/>
          </a:bodyPr>
          <a:lstStyle/>
          <a:p>
            <a:r>
              <a:rPr lang="en-US" dirty="0" smtClean="0"/>
              <a:t>Vital Group for realizing the perfecting of the saints in Eph 4</a:t>
            </a:r>
            <a:endParaRPr lang="en-US" dirty="0"/>
          </a:p>
        </p:txBody>
      </p:sp>
      <p:sp>
        <p:nvSpPr>
          <p:cNvPr id="3" name="Subtitle 2"/>
          <p:cNvSpPr>
            <a:spLocks noGrp="1"/>
          </p:cNvSpPr>
          <p:nvPr>
            <p:ph type="subTitle" idx="1"/>
          </p:nvPr>
        </p:nvSpPr>
        <p:spPr>
          <a:xfrm>
            <a:off x="533400" y="1524000"/>
            <a:ext cx="8153400" cy="5638800"/>
          </a:xfrm>
        </p:spPr>
        <p:txBody>
          <a:bodyPr>
            <a:normAutofit fontScale="92500" lnSpcReduction="20000"/>
          </a:bodyPr>
          <a:lstStyle/>
          <a:p>
            <a:r>
              <a:rPr lang="en-US" b="1" dirty="0">
                <a:solidFill>
                  <a:srgbClr val="FF0000"/>
                </a:solidFill>
              </a:rPr>
              <a:t>THE PURPOSE—FOR THE INCREASE, THE PERFECTING, AND THE BUILDING UP OF THE CHURCH</a:t>
            </a:r>
            <a:endParaRPr lang="en-US" dirty="0">
              <a:solidFill>
                <a:srgbClr val="FF0000"/>
              </a:solidFill>
            </a:endParaRPr>
          </a:p>
          <a:p>
            <a:pPr algn="l"/>
            <a:r>
              <a:rPr lang="en-US" b="1" dirty="0" smtClean="0">
                <a:solidFill>
                  <a:srgbClr val="FF0000"/>
                </a:solidFill>
              </a:rPr>
              <a:t>“The </a:t>
            </a:r>
            <a:r>
              <a:rPr lang="en-US" b="1" dirty="0">
                <a:solidFill>
                  <a:srgbClr val="FF0000"/>
                </a:solidFill>
              </a:rPr>
              <a:t>purpose of the vital groups is the increase, perfecting, and building up of the Body of Christ (Acts 2:46-47; Eph. 4:12). The vital groups are to gain the increase, finish the perfecting, and complete the building.</a:t>
            </a:r>
            <a:endParaRPr lang="en-US" dirty="0">
              <a:solidFill>
                <a:srgbClr val="FF0000"/>
              </a:solidFill>
            </a:endParaRPr>
          </a:p>
          <a:p>
            <a:pPr algn="l"/>
            <a:r>
              <a:rPr lang="en-US" dirty="0">
                <a:solidFill>
                  <a:srgbClr val="FF0000"/>
                </a:solidFill>
              </a:rPr>
              <a:t>Ephesians 4:12 speaks of the perfecting of the saints that each one may do the unique work of the ministry, that is, to build up the Body of Christ. </a:t>
            </a:r>
            <a:r>
              <a:rPr lang="en-US" b="1" dirty="0">
                <a:solidFill>
                  <a:srgbClr val="FF0000"/>
                </a:solidFill>
              </a:rPr>
              <a:t>This is the purpose of the vital move to have the groups</a:t>
            </a:r>
            <a:r>
              <a:rPr lang="en-US" dirty="0" smtClean="0">
                <a:solidFill>
                  <a:srgbClr val="FF0000"/>
                </a:solidFill>
              </a:rPr>
              <a:t>.”—</a:t>
            </a:r>
            <a:r>
              <a:rPr lang="en-US" smtClean="0">
                <a:solidFill>
                  <a:srgbClr val="FF0000"/>
                </a:solidFill>
              </a:rPr>
              <a:t>Fellowship concerning </a:t>
            </a:r>
            <a:r>
              <a:rPr lang="en-US" dirty="0" smtClean="0">
                <a:solidFill>
                  <a:srgbClr val="FF0000"/>
                </a:solidFill>
              </a:rPr>
              <a:t>Urgent Need of VG</a:t>
            </a:r>
            <a:endParaRPr lang="en-US" dirty="0">
              <a:solidFill>
                <a:srgbClr val="FF0000"/>
              </a:solidFill>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dirty="0" smtClean="0"/>
              <a:t>Christ</a:t>
            </a:r>
          </a:p>
          <a:p>
            <a:pPr algn="ctr">
              <a:buNone/>
            </a:pPr>
            <a:endParaRPr lang="en-US" b="1" dirty="0" smtClean="0"/>
          </a:p>
          <a:p>
            <a:pPr algn="ctr">
              <a:buNone/>
            </a:pPr>
            <a:endParaRPr lang="en-US" b="1" dirty="0" smtClean="0"/>
          </a:p>
          <a:p>
            <a:pPr algn="ctr">
              <a:buNone/>
            </a:pPr>
            <a:r>
              <a:rPr lang="en-US" b="1" dirty="0" smtClean="0"/>
              <a:t>Gift                 </a:t>
            </a:r>
            <a:r>
              <a:rPr lang="en-US" b="1" dirty="0" err="1" smtClean="0"/>
              <a:t>Gift</a:t>
            </a:r>
            <a:r>
              <a:rPr lang="en-US" b="1" dirty="0" smtClean="0"/>
              <a:t>                 Gift</a:t>
            </a:r>
          </a:p>
          <a:p>
            <a:pPr algn="ctr">
              <a:buNone/>
            </a:pPr>
            <a:endParaRPr lang="en-US" b="1" dirty="0" smtClean="0"/>
          </a:p>
          <a:p>
            <a:pPr algn="ctr">
              <a:buNone/>
            </a:pPr>
            <a:endParaRPr lang="en-US" b="1" dirty="0" smtClean="0"/>
          </a:p>
          <a:p>
            <a:pPr algn="ctr">
              <a:buNone/>
            </a:pPr>
            <a:r>
              <a:rPr lang="en-US" b="1" dirty="0" smtClean="0"/>
              <a:t>Saints             </a:t>
            </a:r>
            <a:r>
              <a:rPr lang="en-US" b="1" dirty="0" err="1" smtClean="0"/>
              <a:t>Saints</a:t>
            </a:r>
            <a:r>
              <a:rPr lang="en-US" b="1" dirty="0" smtClean="0"/>
              <a:t>             </a:t>
            </a:r>
            <a:r>
              <a:rPr lang="en-US" b="1" dirty="0" err="1" smtClean="0"/>
              <a:t>Saints</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dirty="0" smtClean="0"/>
              <a:t>Christ</a:t>
            </a:r>
          </a:p>
          <a:p>
            <a:pPr algn="ctr">
              <a:buNone/>
            </a:pPr>
            <a:endParaRPr lang="en-US" sz="1400" dirty="0" smtClean="0"/>
          </a:p>
          <a:p>
            <a:pPr algn="ctr">
              <a:buNone/>
            </a:pPr>
            <a:r>
              <a:rPr lang="en-US" dirty="0" smtClean="0">
                <a:solidFill>
                  <a:srgbClr val="00B050"/>
                </a:solidFill>
              </a:rPr>
              <a:t>gave    gave    </a:t>
            </a:r>
            <a:r>
              <a:rPr lang="en-US" dirty="0" err="1" smtClean="0">
                <a:solidFill>
                  <a:srgbClr val="00B050"/>
                </a:solidFill>
              </a:rPr>
              <a:t>gave</a:t>
            </a:r>
            <a:endParaRPr lang="en-US" dirty="0" smtClean="0">
              <a:solidFill>
                <a:srgbClr val="00B050"/>
              </a:solidFill>
            </a:endParaRPr>
          </a:p>
          <a:p>
            <a:pPr algn="ctr">
              <a:buNone/>
            </a:pPr>
            <a:r>
              <a:rPr lang="en-US" dirty="0" smtClean="0"/>
              <a:t>Gift               </a:t>
            </a:r>
            <a:r>
              <a:rPr lang="en-US" dirty="0" err="1" smtClean="0"/>
              <a:t>Gift</a:t>
            </a:r>
            <a:r>
              <a:rPr lang="en-US" dirty="0" smtClean="0"/>
              <a:t>              </a:t>
            </a:r>
            <a:r>
              <a:rPr lang="en-US" dirty="0" err="1" smtClean="0"/>
              <a:t>Gift</a:t>
            </a:r>
            <a:endParaRPr lang="en-US" dirty="0" smtClean="0"/>
          </a:p>
          <a:p>
            <a:pPr algn="ctr">
              <a:buNone/>
            </a:pPr>
            <a:endParaRPr lang="en-US" dirty="0" smtClean="0"/>
          </a:p>
          <a:p>
            <a:pPr algn="ctr">
              <a:buNone/>
            </a:pPr>
            <a:endParaRPr lang="en-US" dirty="0" smtClean="0"/>
          </a:p>
          <a:p>
            <a:pPr algn="ctr">
              <a:buNone/>
            </a:pPr>
            <a:r>
              <a:rPr lang="en-US" dirty="0" smtClean="0"/>
              <a:t>Saints                   </a:t>
            </a:r>
            <a:r>
              <a:rPr lang="en-US" dirty="0" err="1" smtClean="0"/>
              <a:t>Saints</a:t>
            </a:r>
            <a:r>
              <a:rPr lang="en-US" dirty="0" smtClean="0"/>
              <a:t>              </a:t>
            </a:r>
            <a:r>
              <a:rPr lang="en-US" dirty="0" err="1" smtClean="0"/>
              <a:t>Saints</a:t>
            </a:r>
            <a:endParaRPr lang="en-US" dirty="0"/>
          </a:p>
        </p:txBody>
      </p:sp>
      <p:cxnSp>
        <p:nvCxnSpPr>
          <p:cNvPr id="9" name="Straight Arrow Connector 8"/>
          <p:cNvCxnSpPr/>
          <p:nvPr/>
        </p:nvCxnSpPr>
        <p:spPr>
          <a:xfrm flipH="1">
            <a:off x="2667000" y="21336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95800" y="2209800"/>
            <a:ext cx="76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2209800"/>
            <a:ext cx="1981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dirty="0" smtClean="0"/>
              <a:t>Christ</a:t>
            </a:r>
          </a:p>
          <a:p>
            <a:pPr algn="ctr">
              <a:buNone/>
            </a:pPr>
            <a:endParaRPr lang="en-US" sz="1400" dirty="0" smtClean="0"/>
          </a:p>
          <a:p>
            <a:pPr algn="ctr">
              <a:buNone/>
            </a:pPr>
            <a:r>
              <a:rPr lang="en-US" dirty="0" smtClean="0">
                <a:solidFill>
                  <a:srgbClr val="00B050"/>
                </a:solidFill>
              </a:rPr>
              <a:t>gave    gave    </a:t>
            </a:r>
            <a:r>
              <a:rPr lang="en-US" dirty="0" err="1" smtClean="0">
                <a:solidFill>
                  <a:srgbClr val="00B050"/>
                </a:solidFill>
              </a:rPr>
              <a:t>gave</a:t>
            </a:r>
            <a:endParaRPr lang="en-US" dirty="0" smtClean="0">
              <a:solidFill>
                <a:srgbClr val="00B050"/>
              </a:solidFill>
            </a:endParaRPr>
          </a:p>
          <a:p>
            <a:pPr algn="ctr">
              <a:buNone/>
            </a:pPr>
            <a:r>
              <a:rPr lang="en-US" dirty="0" smtClean="0"/>
              <a:t>Gift-----------Gift--------------Gift</a:t>
            </a:r>
          </a:p>
          <a:p>
            <a:pPr algn="ctr">
              <a:buNone/>
            </a:pPr>
            <a:endParaRPr lang="en-US" dirty="0" smtClean="0"/>
          </a:p>
          <a:p>
            <a:pPr algn="ctr">
              <a:buNone/>
            </a:pPr>
            <a:r>
              <a:rPr lang="en-US" dirty="0" smtClean="0">
                <a:solidFill>
                  <a:srgbClr val="00B050"/>
                </a:solidFill>
              </a:rPr>
              <a:t>perfect          perfect           </a:t>
            </a:r>
            <a:r>
              <a:rPr lang="en-US" dirty="0" err="1" smtClean="0">
                <a:solidFill>
                  <a:srgbClr val="00B050"/>
                </a:solidFill>
              </a:rPr>
              <a:t>perfect</a:t>
            </a:r>
            <a:endParaRPr lang="en-US" dirty="0" smtClean="0">
              <a:solidFill>
                <a:srgbClr val="00B050"/>
              </a:solidFill>
            </a:endParaRPr>
          </a:p>
          <a:p>
            <a:pPr algn="ctr">
              <a:buNone/>
            </a:pPr>
            <a:r>
              <a:rPr lang="en-US" dirty="0" smtClean="0"/>
              <a:t>Saints------------Saints-------------Saints</a:t>
            </a:r>
            <a:endParaRPr lang="en-US" dirty="0"/>
          </a:p>
        </p:txBody>
      </p:sp>
      <p:cxnSp>
        <p:nvCxnSpPr>
          <p:cNvPr id="9" name="Straight Arrow Connector 8"/>
          <p:cNvCxnSpPr/>
          <p:nvPr/>
        </p:nvCxnSpPr>
        <p:spPr>
          <a:xfrm flipH="1">
            <a:off x="2667000" y="21336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95800" y="2209800"/>
            <a:ext cx="76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2209800"/>
            <a:ext cx="1981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133600" y="3581400"/>
            <a:ext cx="152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5800" y="3657600"/>
            <a:ext cx="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8000" y="3733800"/>
            <a:ext cx="152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smtClean="0">
                <a:solidFill>
                  <a:srgbClr val="FF0000"/>
                </a:solidFill>
              </a:rPr>
              <a:t>Christ</a:t>
            </a:r>
          </a:p>
          <a:p>
            <a:pPr algn="ctr">
              <a:buNone/>
            </a:pPr>
            <a:endParaRPr lang="en-US" sz="1400" dirty="0" smtClean="0"/>
          </a:p>
          <a:p>
            <a:pPr algn="ctr">
              <a:buNone/>
            </a:pPr>
            <a:r>
              <a:rPr lang="en-US" dirty="0" smtClean="0">
                <a:solidFill>
                  <a:srgbClr val="00B050"/>
                </a:solidFill>
              </a:rPr>
              <a:t>Gave    </a:t>
            </a:r>
            <a:r>
              <a:rPr lang="en-US" dirty="0" err="1" smtClean="0">
                <a:solidFill>
                  <a:srgbClr val="00B050"/>
                </a:solidFill>
              </a:rPr>
              <a:t>gave</a:t>
            </a:r>
            <a:r>
              <a:rPr lang="en-US" dirty="0" smtClean="0">
                <a:solidFill>
                  <a:srgbClr val="00B050"/>
                </a:solidFill>
              </a:rPr>
              <a:t>    </a:t>
            </a:r>
            <a:r>
              <a:rPr lang="en-US" dirty="0" err="1" smtClean="0">
                <a:solidFill>
                  <a:srgbClr val="00B050"/>
                </a:solidFill>
              </a:rPr>
              <a:t>gave</a:t>
            </a:r>
            <a:endParaRPr lang="en-US" dirty="0" smtClean="0">
              <a:solidFill>
                <a:srgbClr val="00B050"/>
              </a:solidFill>
            </a:endParaRPr>
          </a:p>
          <a:p>
            <a:pPr algn="ctr">
              <a:buNone/>
            </a:pPr>
            <a:r>
              <a:rPr lang="en-US" dirty="0" smtClean="0">
                <a:solidFill>
                  <a:srgbClr val="FF0000"/>
                </a:solidFill>
              </a:rPr>
              <a:t>Gift</a:t>
            </a:r>
            <a:r>
              <a:rPr lang="en-US" dirty="0" smtClean="0"/>
              <a:t>----</a:t>
            </a:r>
            <a:r>
              <a:rPr lang="en-US" dirty="0" smtClean="0">
                <a:solidFill>
                  <a:srgbClr val="00B050"/>
                </a:solidFill>
              </a:rPr>
              <a:t>joined</a:t>
            </a:r>
            <a:r>
              <a:rPr lang="en-US" dirty="0" smtClean="0"/>
              <a:t>--</a:t>
            </a:r>
            <a:r>
              <a:rPr lang="en-US" dirty="0" smtClean="0">
                <a:solidFill>
                  <a:srgbClr val="FF0000"/>
                </a:solidFill>
              </a:rPr>
              <a:t>Gift</a:t>
            </a:r>
            <a:r>
              <a:rPr lang="en-US" dirty="0" smtClean="0"/>
              <a:t>---</a:t>
            </a:r>
            <a:r>
              <a:rPr lang="en-US" dirty="0" smtClean="0">
                <a:solidFill>
                  <a:srgbClr val="00B050"/>
                </a:solidFill>
              </a:rPr>
              <a:t>joined</a:t>
            </a:r>
            <a:r>
              <a:rPr lang="en-US" dirty="0" smtClean="0"/>
              <a:t>--</a:t>
            </a:r>
            <a:r>
              <a:rPr lang="en-US" dirty="0" smtClean="0">
                <a:solidFill>
                  <a:srgbClr val="FF0000"/>
                </a:solidFill>
              </a:rPr>
              <a:t>Gift</a:t>
            </a:r>
          </a:p>
          <a:p>
            <a:pPr algn="ctr">
              <a:buNone/>
            </a:pPr>
            <a:endParaRPr lang="en-US" sz="1400" dirty="0" smtClean="0"/>
          </a:p>
          <a:p>
            <a:pPr algn="ctr">
              <a:buNone/>
            </a:pPr>
            <a:r>
              <a:rPr lang="en-US" dirty="0" smtClean="0">
                <a:solidFill>
                  <a:srgbClr val="00B050"/>
                </a:solidFill>
              </a:rPr>
              <a:t>Perfect          </a:t>
            </a:r>
            <a:r>
              <a:rPr lang="en-US" dirty="0" err="1" smtClean="0">
                <a:solidFill>
                  <a:srgbClr val="00B050"/>
                </a:solidFill>
              </a:rPr>
              <a:t>perfect</a:t>
            </a:r>
            <a:r>
              <a:rPr lang="en-US" dirty="0" smtClean="0">
                <a:solidFill>
                  <a:srgbClr val="00B050"/>
                </a:solidFill>
              </a:rPr>
              <a:t>             </a:t>
            </a:r>
            <a:r>
              <a:rPr lang="en-US" dirty="0" err="1" smtClean="0">
                <a:solidFill>
                  <a:srgbClr val="00B050"/>
                </a:solidFill>
              </a:rPr>
              <a:t>perrfect</a:t>
            </a:r>
            <a:endParaRPr lang="en-US" dirty="0" smtClean="0">
              <a:solidFill>
                <a:srgbClr val="00B050"/>
              </a:solidFill>
            </a:endParaRPr>
          </a:p>
          <a:p>
            <a:pPr algn="ctr">
              <a:buNone/>
            </a:pPr>
            <a:r>
              <a:rPr lang="en-US" dirty="0" smtClean="0">
                <a:solidFill>
                  <a:srgbClr val="FF0000"/>
                </a:solidFill>
              </a:rPr>
              <a:t>Saints-</a:t>
            </a:r>
            <a:r>
              <a:rPr lang="en-US" dirty="0" smtClean="0"/>
              <a:t>-</a:t>
            </a:r>
            <a:r>
              <a:rPr lang="en-US" dirty="0" smtClean="0">
                <a:solidFill>
                  <a:srgbClr val="00B050"/>
                </a:solidFill>
              </a:rPr>
              <a:t>fitted-</a:t>
            </a:r>
            <a:r>
              <a:rPr lang="en-US" dirty="0" smtClean="0"/>
              <a:t>---</a:t>
            </a:r>
            <a:r>
              <a:rPr lang="en-US" dirty="0" smtClean="0">
                <a:solidFill>
                  <a:srgbClr val="FF0000"/>
                </a:solidFill>
              </a:rPr>
              <a:t>Saints-</a:t>
            </a:r>
            <a:r>
              <a:rPr lang="en-US" dirty="0" smtClean="0"/>
              <a:t>--</a:t>
            </a:r>
            <a:r>
              <a:rPr lang="en-US" dirty="0" smtClean="0">
                <a:solidFill>
                  <a:srgbClr val="00B050"/>
                </a:solidFill>
              </a:rPr>
              <a:t>fitted-</a:t>
            </a:r>
            <a:r>
              <a:rPr lang="en-US" dirty="0" smtClean="0"/>
              <a:t>---</a:t>
            </a:r>
            <a:r>
              <a:rPr lang="en-US" dirty="0" smtClean="0">
                <a:solidFill>
                  <a:srgbClr val="FF0000"/>
                </a:solidFill>
              </a:rPr>
              <a:t>Saints</a:t>
            </a:r>
            <a:endParaRPr lang="en-US" dirty="0">
              <a:solidFill>
                <a:srgbClr val="FF0000"/>
              </a:solidFill>
            </a:endParaRPr>
          </a:p>
        </p:txBody>
      </p:sp>
      <p:cxnSp>
        <p:nvCxnSpPr>
          <p:cNvPr id="9" name="Straight Arrow Connector 8"/>
          <p:cNvCxnSpPr/>
          <p:nvPr/>
        </p:nvCxnSpPr>
        <p:spPr>
          <a:xfrm flipH="1">
            <a:off x="2667000" y="21336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95800" y="2209800"/>
            <a:ext cx="76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2209800"/>
            <a:ext cx="1981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133600" y="3581400"/>
            <a:ext cx="228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19600" y="3581400"/>
            <a:ext cx="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8000" y="3581400"/>
            <a:ext cx="228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5562600"/>
          </a:xfrm>
        </p:spPr>
        <p:txBody>
          <a:bodyPr>
            <a:normAutofit/>
          </a:bodyPr>
          <a:lstStyle/>
          <a:p>
            <a:pPr algn="ctr">
              <a:buNone/>
            </a:pPr>
            <a:r>
              <a:rPr lang="en-US" dirty="0" smtClean="0">
                <a:solidFill>
                  <a:srgbClr val="FF0000"/>
                </a:solidFill>
              </a:rPr>
              <a:t>Christ</a:t>
            </a:r>
          </a:p>
          <a:p>
            <a:pPr algn="ctr">
              <a:buNone/>
            </a:pPr>
            <a:endParaRPr lang="en-US" sz="1400" dirty="0" smtClean="0"/>
          </a:p>
          <a:p>
            <a:pPr algn="ctr">
              <a:buNone/>
            </a:pPr>
            <a:r>
              <a:rPr lang="en-US" dirty="0" smtClean="0">
                <a:solidFill>
                  <a:srgbClr val="00B050"/>
                </a:solidFill>
              </a:rPr>
              <a:t>Gave    </a:t>
            </a:r>
            <a:r>
              <a:rPr lang="en-US" dirty="0" err="1" smtClean="0">
                <a:solidFill>
                  <a:srgbClr val="00B050"/>
                </a:solidFill>
              </a:rPr>
              <a:t>gave</a:t>
            </a:r>
            <a:r>
              <a:rPr lang="en-US" dirty="0" smtClean="0">
                <a:solidFill>
                  <a:srgbClr val="00B050"/>
                </a:solidFill>
              </a:rPr>
              <a:t>    </a:t>
            </a:r>
            <a:r>
              <a:rPr lang="en-US" dirty="0" err="1" smtClean="0">
                <a:solidFill>
                  <a:srgbClr val="00B050"/>
                </a:solidFill>
              </a:rPr>
              <a:t>gave</a:t>
            </a:r>
            <a:endParaRPr lang="en-US" dirty="0" smtClean="0">
              <a:solidFill>
                <a:srgbClr val="00B050"/>
              </a:solidFill>
            </a:endParaRPr>
          </a:p>
          <a:p>
            <a:pPr algn="ctr">
              <a:buNone/>
            </a:pPr>
            <a:r>
              <a:rPr lang="en-US" dirty="0" smtClean="0">
                <a:solidFill>
                  <a:srgbClr val="FF0000"/>
                </a:solidFill>
              </a:rPr>
              <a:t>Gift</a:t>
            </a:r>
            <a:r>
              <a:rPr lang="en-US" dirty="0" smtClean="0"/>
              <a:t>----</a:t>
            </a:r>
            <a:r>
              <a:rPr lang="en-US" dirty="0" smtClean="0">
                <a:solidFill>
                  <a:srgbClr val="00B050"/>
                </a:solidFill>
              </a:rPr>
              <a:t>joined</a:t>
            </a:r>
            <a:r>
              <a:rPr lang="en-US" dirty="0" smtClean="0"/>
              <a:t>--</a:t>
            </a:r>
            <a:r>
              <a:rPr lang="en-US" dirty="0" smtClean="0">
                <a:solidFill>
                  <a:srgbClr val="FF0000"/>
                </a:solidFill>
              </a:rPr>
              <a:t>Gift</a:t>
            </a:r>
            <a:r>
              <a:rPr lang="en-US" dirty="0" smtClean="0"/>
              <a:t>---</a:t>
            </a:r>
            <a:r>
              <a:rPr lang="en-US" dirty="0" smtClean="0">
                <a:solidFill>
                  <a:srgbClr val="00B050"/>
                </a:solidFill>
              </a:rPr>
              <a:t>joined</a:t>
            </a:r>
            <a:r>
              <a:rPr lang="en-US" dirty="0" smtClean="0"/>
              <a:t>--</a:t>
            </a:r>
            <a:r>
              <a:rPr lang="en-US" dirty="0" smtClean="0">
                <a:solidFill>
                  <a:srgbClr val="FF0000"/>
                </a:solidFill>
              </a:rPr>
              <a:t>Gift</a:t>
            </a:r>
          </a:p>
          <a:p>
            <a:pPr algn="ctr">
              <a:buNone/>
            </a:pPr>
            <a:endParaRPr lang="en-US" sz="1400" dirty="0" smtClean="0"/>
          </a:p>
          <a:p>
            <a:pPr algn="ctr">
              <a:buNone/>
            </a:pPr>
            <a:r>
              <a:rPr lang="en-US" dirty="0" smtClean="0">
                <a:solidFill>
                  <a:srgbClr val="00B050"/>
                </a:solidFill>
              </a:rPr>
              <a:t>Perfect          </a:t>
            </a:r>
            <a:r>
              <a:rPr lang="en-US" dirty="0" err="1" smtClean="0">
                <a:solidFill>
                  <a:srgbClr val="00B050"/>
                </a:solidFill>
              </a:rPr>
              <a:t>perfect</a:t>
            </a:r>
            <a:r>
              <a:rPr lang="en-US" dirty="0" smtClean="0">
                <a:solidFill>
                  <a:srgbClr val="00B050"/>
                </a:solidFill>
              </a:rPr>
              <a:t>             </a:t>
            </a:r>
            <a:r>
              <a:rPr lang="en-US" dirty="0" err="1" smtClean="0">
                <a:solidFill>
                  <a:srgbClr val="00B050"/>
                </a:solidFill>
              </a:rPr>
              <a:t>perrfect</a:t>
            </a:r>
            <a:endParaRPr lang="en-US" dirty="0" smtClean="0">
              <a:solidFill>
                <a:srgbClr val="00B050"/>
              </a:solidFill>
            </a:endParaRPr>
          </a:p>
          <a:p>
            <a:pPr algn="ctr">
              <a:buNone/>
            </a:pPr>
            <a:r>
              <a:rPr lang="en-US" dirty="0" smtClean="0">
                <a:solidFill>
                  <a:srgbClr val="FF0000"/>
                </a:solidFill>
              </a:rPr>
              <a:t>Gift</a:t>
            </a:r>
            <a:r>
              <a:rPr lang="en-US" dirty="0" smtClean="0"/>
              <a:t>----</a:t>
            </a:r>
            <a:r>
              <a:rPr lang="en-US" dirty="0" smtClean="0">
                <a:solidFill>
                  <a:srgbClr val="00B050"/>
                </a:solidFill>
              </a:rPr>
              <a:t>joined</a:t>
            </a:r>
            <a:r>
              <a:rPr lang="en-US" dirty="0" smtClean="0"/>
              <a:t>--</a:t>
            </a:r>
            <a:r>
              <a:rPr lang="en-US" dirty="0" smtClean="0">
                <a:solidFill>
                  <a:srgbClr val="FF0000"/>
                </a:solidFill>
              </a:rPr>
              <a:t>Gift</a:t>
            </a:r>
            <a:r>
              <a:rPr lang="en-US" dirty="0" smtClean="0"/>
              <a:t>---</a:t>
            </a:r>
            <a:r>
              <a:rPr lang="en-US" dirty="0" smtClean="0">
                <a:solidFill>
                  <a:srgbClr val="00B050"/>
                </a:solidFill>
              </a:rPr>
              <a:t>joined</a:t>
            </a:r>
            <a:r>
              <a:rPr lang="en-US" dirty="0" smtClean="0"/>
              <a:t>--</a:t>
            </a:r>
            <a:r>
              <a:rPr lang="en-US" dirty="0" smtClean="0">
                <a:solidFill>
                  <a:srgbClr val="FF0000"/>
                </a:solidFill>
              </a:rPr>
              <a:t>Gift</a:t>
            </a:r>
          </a:p>
          <a:p>
            <a:pPr algn="ctr">
              <a:buNone/>
            </a:pPr>
            <a:endParaRPr lang="en-US" sz="2400" dirty="0" smtClean="0">
              <a:solidFill>
                <a:srgbClr val="FF0000"/>
              </a:solidFill>
            </a:endParaRPr>
          </a:p>
          <a:p>
            <a:pPr algn="ctr">
              <a:buNone/>
            </a:pPr>
            <a:r>
              <a:rPr lang="en-US" dirty="0" smtClean="0">
                <a:solidFill>
                  <a:srgbClr val="00B050"/>
                </a:solidFill>
              </a:rPr>
              <a:t>Perfect          </a:t>
            </a:r>
            <a:r>
              <a:rPr lang="en-US" dirty="0" err="1" smtClean="0">
                <a:solidFill>
                  <a:srgbClr val="00B050"/>
                </a:solidFill>
              </a:rPr>
              <a:t>perfect</a:t>
            </a:r>
            <a:r>
              <a:rPr lang="en-US" dirty="0" smtClean="0">
                <a:solidFill>
                  <a:srgbClr val="00B050"/>
                </a:solidFill>
              </a:rPr>
              <a:t>         </a:t>
            </a:r>
            <a:r>
              <a:rPr lang="en-US" dirty="0" err="1" smtClean="0">
                <a:solidFill>
                  <a:srgbClr val="00B050"/>
                </a:solidFill>
              </a:rPr>
              <a:t>perfect</a:t>
            </a:r>
            <a:endParaRPr lang="en-US" dirty="0" smtClean="0">
              <a:solidFill>
                <a:srgbClr val="00B050"/>
              </a:solidFill>
            </a:endParaRPr>
          </a:p>
          <a:p>
            <a:pPr algn="ctr">
              <a:buNone/>
            </a:pPr>
            <a:r>
              <a:rPr lang="en-US" dirty="0" smtClean="0">
                <a:solidFill>
                  <a:srgbClr val="FF0000"/>
                </a:solidFill>
              </a:rPr>
              <a:t>Saints-</a:t>
            </a:r>
            <a:r>
              <a:rPr lang="en-US" dirty="0" smtClean="0"/>
              <a:t>-</a:t>
            </a:r>
            <a:r>
              <a:rPr lang="en-US" dirty="0" smtClean="0">
                <a:solidFill>
                  <a:srgbClr val="00B050"/>
                </a:solidFill>
              </a:rPr>
              <a:t>fitted-</a:t>
            </a:r>
            <a:r>
              <a:rPr lang="en-US" dirty="0" smtClean="0"/>
              <a:t>---</a:t>
            </a:r>
            <a:r>
              <a:rPr lang="en-US" dirty="0" smtClean="0">
                <a:solidFill>
                  <a:srgbClr val="FF0000"/>
                </a:solidFill>
              </a:rPr>
              <a:t>Saints-</a:t>
            </a:r>
            <a:r>
              <a:rPr lang="en-US" dirty="0" smtClean="0"/>
              <a:t>--</a:t>
            </a:r>
            <a:r>
              <a:rPr lang="en-US" dirty="0" smtClean="0">
                <a:solidFill>
                  <a:srgbClr val="00B050"/>
                </a:solidFill>
              </a:rPr>
              <a:t>fitted-</a:t>
            </a:r>
            <a:r>
              <a:rPr lang="en-US" dirty="0" smtClean="0"/>
              <a:t>---</a:t>
            </a:r>
            <a:r>
              <a:rPr lang="en-US" dirty="0" smtClean="0">
                <a:solidFill>
                  <a:srgbClr val="FF0000"/>
                </a:solidFill>
              </a:rPr>
              <a:t>Saints</a:t>
            </a:r>
          </a:p>
          <a:p>
            <a:pPr algn="ctr">
              <a:buNone/>
            </a:pPr>
            <a:endParaRPr lang="en-US" dirty="0">
              <a:solidFill>
                <a:srgbClr val="FF0000"/>
              </a:solidFill>
            </a:endParaRPr>
          </a:p>
        </p:txBody>
      </p:sp>
      <p:cxnSp>
        <p:nvCxnSpPr>
          <p:cNvPr id="9" name="Straight Arrow Connector 8"/>
          <p:cNvCxnSpPr/>
          <p:nvPr/>
        </p:nvCxnSpPr>
        <p:spPr>
          <a:xfrm flipH="1">
            <a:off x="2667000" y="21336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95800" y="2209800"/>
            <a:ext cx="76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2209800"/>
            <a:ext cx="1981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133600" y="3581400"/>
            <a:ext cx="228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19600" y="3581400"/>
            <a:ext cx="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8000" y="3581400"/>
            <a:ext cx="228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28800" y="4953000"/>
            <a:ext cx="457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72000" y="4876800"/>
            <a:ext cx="76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58000" y="5029200"/>
            <a:ext cx="304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33600" y="2286000"/>
            <a:ext cx="2362200" cy="388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48200" y="2362200"/>
            <a:ext cx="228600" cy="381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724400" y="2438400"/>
            <a:ext cx="2209800" cy="381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pic>
        <p:nvPicPr>
          <p:cNvPr id="4" name="Content Placeholder 3" descr="IMG_1607.JP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817</Words>
  <Application>Microsoft Office PowerPoint</Application>
  <PresentationFormat>On-screen Show (4:3)</PresentationFormat>
  <Paragraphs>98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Ephesians 4</vt:lpstr>
      <vt:lpstr>PowerPoint Presentation</vt:lpstr>
      <vt:lpstr>Vital Group for realizing the perfecting of the saints in Eph 4</vt:lpstr>
      <vt:lpstr>PowerPoint Presentation</vt:lpstr>
      <vt:lpstr>PowerPoint Presentation</vt:lpstr>
      <vt:lpstr>PowerPoint Presentation</vt:lpstr>
      <vt:lpstr>PowerPoint Presentation</vt:lpstr>
      <vt:lpstr>PowerPoint Presentation</vt:lpstr>
      <vt:lpstr>PowerPoint Presentation</vt:lpstr>
      <vt:lpstr>Rate of increase of human cell vs bacteria</vt:lpstr>
      <vt:lpstr>Who are these brothers?</vt:lpstr>
      <vt:lpstr>PowerPoint Presentation</vt:lpstr>
      <vt:lpstr>PowerPoint Presentation</vt:lpstr>
      <vt:lpstr>第一年 First Year</vt:lpstr>
      <vt:lpstr>第二年 Second Year</vt:lpstr>
      <vt:lpstr>第三年 Third Year</vt:lpstr>
      <vt:lpstr>第四年 Fourth Year</vt:lpstr>
      <vt:lpstr>第五年 Fifth Year</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 Group for realizing the perfecting of the saints in Eph 4</dc:title>
  <dc:creator>Andrew Yu</dc:creator>
  <cp:lastModifiedBy>Andrew Yu</cp:lastModifiedBy>
  <cp:revision>20</cp:revision>
  <dcterms:created xsi:type="dcterms:W3CDTF">2013-09-18T03:59:08Z</dcterms:created>
  <dcterms:modified xsi:type="dcterms:W3CDTF">2015-11-21T20:11:20Z</dcterms:modified>
</cp:coreProperties>
</file>