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4" r:id="rId2"/>
    <p:sldId id="321" r:id="rId3"/>
    <p:sldId id="315" r:id="rId4"/>
    <p:sldId id="316" r:id="rId5"/>
    <p:sldId id="317" r:id="rId6"/>
    <p:sldId id="318" r:id="rId7"/>
    <p:sldId id="319" r:id="rId8"/>
    <p:sldId id="320" r:id="rId9"/>
    <p:sldId id="324" r:id="rId10"/>
    <p:sldId id="327" r:id="rId11"/>
    <p:sldId id="325" r:id="rId12"/>
    <p:sldId id="331" r:id="rId13"/>
    <p:sldId id="328" r:id="rId14"/>
    <p:sldId id="335" r:id="rId15"/>
    <p:sldId id="336" r:id="rId16"/>
    <p:sldId id="333" r:id="rId17"/>
    <p:sldId id="334" r:id="rId18"/>
    <p:sldId id="32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81B349-21BE-42BD-84B6-ED4E5BD490DE}"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C92D4A-ADAF-4A00-83E2-B71106626A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81B349-21BE-42BD-84B6-ED4E5BD490DE}" type="datetimeFigureOut">
              <a:rPr lang="en-US" smtClean="0"/>
              <a:pPr/>
              <a:t>11/23/2015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C92D4A-ADAF-4A00-83E2-B71106626A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a:xfrm>
            <a:off x="152400" y="1600200"/>
            <a:ext cx="8991600" cy="4525963"/>
          </a:xfrm>
        </p:spPr>
        <p:txBody>
          <a:bodyPr>
            <a:normAutofit/>
          </a:bodyPr>
          <a:lstStyle/>
          <a:p>
            <a:pPr marL="0" indent="0">
              <a:buNone/>
            </a:pPr>
            <a:r>
              <a:rPr lang="en-US" sz="4800" b="1" dirty="0" smtClean="0"/>
              <a:t>G</a:t>
            </a:r>
            <a:r>
              <a:rPr lang="en-US" sz="4800" dirty="0" smtClean="0"/>
              <a:t>ospel Living			Begetting</a:t>
            </a:r>
          </a:p>
          <a:p>
            <a:pPr marL="0" indent="0">
              <a:buNone/>
            </a:pPr>
            <a:r>
              <a:rPr lang="en-US" sz="4800" b="1" dirty="0" smtClean="0"/>
              <a:t>O</a:t>
            </a:r>
            <a:r>
              <a:rPr lang="en-US" sz="4800" dirty="0" smtClean="0"/>
              <a:t>pen Homes			Nourishing</a:t>
            </a:r>
          </a:p>
          <a:p>
            <a:pPr marL="0" indent="0">
              <a:buNone/>
            </a:pPr>
            <a:r>
              <a:rPr lang="en-US" sz="4800" b="1" dirty="0" smtClean="0"/>
              <a:t>A</a:t>
            </a:r>
            <a:r>
              <a:rPr lang="en-US" sz="4800" dirty="0" smtClean="0"/>
              <a:t>ctive Groups			Teaching</a:t>
            </a:r>
          </a:p>
          <a:p>
            <a:pPr marL="0" indent="0">
              <a:buNone/>
            </a:pPr>
            <a:r>
              <a:rPr lang="en-US" sz="4800" b="1" dirty="0" smtClean="0"/>
              <a:t>L</a:t>
            </a:r>
            <a:r>
              <a:rPr lang="en-US" sz="4800" dirty="0" smtClean="0"/>
              <a:t>iving Prophesying	Building</a:t>
            </a:r>
            <a:endParaRPr lang="en-US" sz="4800" dirty="0"/>
          </a:p>
        </p:txBody>
      </p:sp>
    </p:spTree>
    <p:extLst>
      <p:ext uri="{BB962C8B-B14F-4D97-AF65-F5344CB8AC3E}">
        <p14:creationId xmlns:p14="http://schemas.microsoft.com/office/powerpoint/2010/main" val="4095627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0"/>
            <a:ext cx="9144000" cy="7239000"/>
          </a:xfrm>
        </p:spPr>
        <p:txBody>
          <a:bodyPr>
            <a:normAutofit fontScale="85000" lnSpcReduction="20000"/>
          </a:bodyPr>
          <a:lstStyle/>
          <a:p>
            <a:pPr>
              <a:buNone/>
            </a:pPr>
            <a:r>
              <a:rPr lang="en-US" dirty="0" smtClean="0"/>
              <a:t>“One day we will all pass away, and another generation will rise up. The next generation that we bring in must not be made up of three or five serving ones, but must be made up of the whole church serving. If one day the whole church rises up to do everything by itself, with the whole church preaching the gospel and the whole church edifying each other, that will be the day when the world will see the church doing a new thing on earth. Today the whole problem lies with you and me. We must help every brother and sister to serve and make everyone a priest of God. Some may have the flesh with them, but we still have to ask them to work. Some brothers say that what they have is so little that it would be better if they hid it. But we have to tell them that they cannot do this. It is an easy thing for the one-talented ones to hide what they have. Many brothers and sisters feel that since they make mistakes no matter how they work, they may as well not work at all. But we have to ask them to work. This is the way. Please believe my words. In the not-too-distant future such a church will appear. By that time men will see Philadelphia, the genuine brotherly love.”—CWWN </a:t>
            </a:r>
            <a:r>
              <a:rPr lang="en-US" dirty="0" err="1" smtClean="0"/>
              <a:t>Vol</a:t>
            </a:r>
            <a:r>
              <a:rPr lang="en-US" dirty="0" smtClean="0"/>
              <a:t> 57, </a:t>
            </a:r>
            <a:r>
              <a:rPr lang="en-US" dirty="0" err="1" smtClean="0"/>
              <a:t>ch</a:t>
            </a:r>
            <a:r>
              <a:rPr lang="en-US" dirty="0" smtClean="0"/>
              <a:t> 6</a:t>
            </a:r>
          </a:p>
          <a:p>
            <a:pPr>
              <a:buNone/>
            </a:pPr>
            <a:endParaRPr lang="en-US" dirty="0"/>
          </a:p>
        </p:txBody>
      </p:sp>
    </p:spTree>
    <p:extLst>
      <p:ext uri="{BB962C8B-B14F-4D97-AF65-F5344CB8AC3E}">
        <p14:creationId xmlns:p14="http://schemas.microsoft.com/office/powerpoint/2010/main" val="1912207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52400"/>
            <a:ext cx="9144000" cy="6934200"/>
          </a:xfrm>
        </p:spPr>
        <p:txBody>
          <a:bodyPr>
            <a:normAutofit fontScale="85000" lnSpcReduction="10000"/>
          </a:bodyPr>
          <a:lstStyle/>
          <a:p>
            <a:pPr>
              <a:buNone/>
            </a:pPr>
            <a:r>
              <a:rPr lang="en-US" dirty="0" smtClean="0"/>
              <a:t>The leading ones must struggle and strive for this…They must learn to help others to do the work. If we do this, we will have a future. Otherwise, we will remain stuck at our ‘saturation point’. At present, the church in Taipei has reached its ‘saturation point’. No matter how many coworkers or elders we have, we have reached the limit of their ability. It doesn’t matter how much they preach the gospel, they cannot breakthrough. If the psychology of the leading ones does not change, our present capacity can only do so much. Unless we train more and perfect more, we are at our saturation point already. The solution is to change the concept. We should quickly help others to do the work and to assign our responsibilities to them. If we do this, the older ones will not be worn out, because it will not be them who are doing all the works. All the works will be transferred over to the younger ones. This is our solution.—p. 59-60,“Shepherding in the Church and the Perfecting of the Young People’</a:t>
            </a:r>
          </a:p>
          <a:p>
            <a:pPr>
              <a:buNone/>
            </a:pPr>
            <a:endParaRPr lang="en-US" dirty="0" smtClean="0"/>
          </a:p>
          <a:p>
            <a:pPr>
              <a:buNone/>
            </a:pPr>
            <a:endParaRPr lang="en-US" dirty="0"/>
          </a:p>
        </p:txBody>
      </p:sp>
    </p:spTree>
    <p:extLst>
      <p:ext uri="{BB962C8B-B14F-4D97-AF65-F5344CB8AC3E}">
        <p14:creationId xmlns:p14="http://schemas.microsoft.com/office/powerpoint/2010/main" val="597013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Emphasis of our work</a:t>
            </a:r>
            <a:endParaRPr lang="en-US"/>
          </a:p>
        </p:txBody>
      </p:sp>
      <p:sp>
        <p:nvSpPr>
          <p:cNvPr id="3" name="Content Placeholder 2"/>
          <p:cNvSpPr>
            <a:spLocks noGrp="1"/>
          </p:cNvSpPr>
          <p:nvPr>
            <p:ph idx="1"/>
          </p:nvPr>
        </p:nvSpPr>
        <p:spPr/>
        <p:txBody>
          <a:bodyPr>
            <a:normAutofit fontScale="62500" lnSpcReduction="20000"/>
          </a:bodyPr>
          <a:lstStyle/>
          <a:p>
            <a:pPr marL="514350" indent="-514350">
              <a:buAutoNum type="arabicPeriod"/>
            </a:pPr>
            <a:r>
              <a:rPr lang="en-US" dirty="0" smtClean="0"/>
              <a:t>Not on what we do</a:t>
            </a:r>
          </a:p>
          <a:p>
            <a:pPr marL="514350" indent="-514350">
              <a:buNone/>
            </a:pPr>
            <a:r>
              <a:rPr lang="en-US" dirty="0" smtClean="0"/>
              <a:t>	But on whom we have perfected.</a:t>
            </a:r>
          </a:p>
          <a:p>
            <a:pPr marL="514350" indent="-514350">
              <a:buAutoNum type="arabicPeriod" startAt="2"/>
            </a:pPr>
            <a:r>
              <a:rPr lang="en-US" dirty="0" smtClean="0"/>
              <a:t>Not on getting things done</a:t>
            </a:r>
          </a:p>
          <a:p>
            <a:pPr marL="514350" indent="-514350">
              <a:buNone/>
            </a:pPr>
            <a:r>
              <a:rPr lang="en-US" dirty="0" smtClean="0"/>
              <a:t>	But on getting people involved.</a:t>
            </a:r>
          </a:p>
          <a:p>
            <a:pPr marL="514350" indent="-514350">
              <a:buAutoNum type="arabicPeriod" startAt="3"/>
            </a:pPr>
            <a:r>
              <a:rPr lang="en-US" dirty="0" smtClean="0"/>
              <a:t>Not on maintaining what we have</a:t>
            </a:r>
          </a:p>
          <a:p>
            <a:pPr marL="514350" indent="-514350">
              <a:buNone/>
            </a:pPr>
            <a:r>
              <a:rPr lang="en-US" dirty="0" smtClean="0"/>
              <a:t>	But on gaining more to do what we do.</a:t>
            </a:r>
          </a:p>
          <a:p>
            <a:pPr marL="514350" indent="-514350">
              <a:buAutoNum type="arabicPeriod" startAt="4"/>
            </a:pPr>
            <a:r>
              <a:rPr lang="en-US" dirty="0" smtClean="0"/>
              <a:t>Not on working ourselves</a:t>
            </a:r>
          </a:p>
          <a:p>
            <a:pPr marL="514350" indent="-514350">
              <a:buNone/>
            </a:pPr>
            <a:r>
              <a:rPr lang="en-US" dirty="0" smtClean="0"/>
              <a:t>	But on perfecting others to work.</a:t>
            </a:r>
          </a:p>
          <a:p>
            <a:pPr marL="514350" indent="-514350">
              <a:buAutoNum type="arabicPeriod" startAt="5"/>
            </a:pPr>
            <a:r>
              <a:rPr lang="en-US" dirty="0" smtClean="0"/>
              <a:t>Not on our success in the work</a:t>
            </a:r>
          </a:p>
          <a:p>
            <a:pPr marL="514350" indent="-514350">
              <a:buNone/>
            </a:pPr>
            <a:r>
              <a:rPr lang="en-US" dirty="0" smtClean="0"/>
              <a:t>	But on others ‘ success in the work.</a:t>
            </a:r>
          </a:p>
          <a:p>
            <a:pPr marL="514350" indent="-514350">
              <a:buAutoNum type="arabicPeriod" startAt="6"/>
            </a:pPr>
            <a:r>
              <a:rPr lang="en-US" dirty="0" smtClean="0"/>
              <a:t>Not doing a direct work</a:t>
            </a:r>
          </a:p>
          <a:p>
            <a:pPr marL="514350" indent="-514350">
              <a:buNone/>
            </a:pPr>
            <a:r>
              <a:rPr lang="en-US" dirty="0" smtClean="0"/>
              <a:t>	But doing an indirect work.</a:t>
            </a:r>
          </a:p>
          <a:p>
            <a:pPr marL="514350" indent="-514350">
              <a:buAutoNum type="arabicPeriod" startAt="7"/>
            </a:pPr>
            <a:r>
              <a:rPr lang="en-US" dirty="0" smtClean="0"/>
              <a:t>Not merely working on man</a:t>
            </a:r>
          </a:p>
          <a:p>
            <a:pPr marL="514350" indent="-514350">
              <a:buNone/>
            </a:pPr>
            <a:r>
              <a:rPr lang="en-US" dirty="0" smtClean="0"/>
              <a:t>	But working through man.</a:t>
            </a:r>
          </a:p>
          <a:p>
            <a:pPr>
              <a:buNone/>
            </a:pPr>
            <a:endParaRPr lang="en-US" dirty="0"/>
          </a:p>
        </p:txBody>
      </p:sp>
    </p:spTree>
    <p:extLst>
      <p:ext uri="{BB962C8B-B14F-4D97-AF65-F5344CB8AC3E}">
        <p14:creationId xmlns:p14="http://schemas.microsoft.com/office/powerpoint/2010/main" val="690024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Perfecting in the homes</a:t>
            </a:r>
            <a:br>
              <a:rPr lang="en-US" dirty="0" smtClean="0"/>
            </a:br>
            <a:r>
              <a:rPr lang="en-US" sz="2800" dirty="0" smtClean="0"/>
              <a:t>“perfected into one”—John 17:23</a:t>
            </a:r>
            <a:endParaRPr lang="en-US" dirty="0"/>
          </a:p>
        </p:txBody>
      </p:sp>
      <p:sp>
        <p:nvSpPr>
          <p:cNvPr id="3" name="Content Placeholder 2"/>
          <p:cNvSpPr>
            <a:spLocks noGrp="1"/>
          </p:cNvSpPr>
          <p:nvPr>
            <p:ph idx="1"/>
          </p:nvPr>
        </p:nvSpPr>
        <p:spPr>
          <a:xfrm>
            <a:off x="0" y="1600200"/>
            <a:ext cx="9144000" cy="4525963"/>
          </a:xfrm>
        </p:spPr>
        <p:txBody>
          <a:bodyPr/>
          <a:lstStyle/>
          <a:p>
            <a:pPr marL="0" indent="0">
              <a:buNone/>
            </a:pPr>
            <a:r>
              <a:rPr lang="en-US" sz="2800" dirty="0" smtClean="0"/>
              <a:t>“Perfected thru”		“Perfected into one” “Joy made full”</a:t>
            </a:r>
          </a:p>
          <a:p>
            <a:pPr marL="0" indent="0">
              <a:buNone/>
            </a:pPr>
            <a:endParaRPr lang="en-US" sz="2800" dirty="0"/>
          </a:p>
          <a:p>
            <a:pPr marL="0" indent="0">
              <a:buNone/>
            </a:pPr>
            <a:r>
              <a:rPr lang="en-US" sz="2800" dirty="0" smtClean="0"/>
              <a:t>Prayer(v.1)		Prayer	Prayer		16:24</a:t>
            </a:r>
          </a:p>
          <a:p>
            <a:pPr marL="0" indent="0">
              <a:buNone/>
            </a:pPr>
            <a:r>
              <a:rPr lang="en-US" sz="2800" dirty="0" smtClean="0"/>
              <a:t>Love(v.23,24,26)</a:t>
            </a:r>
            <a:r>
              <a:rPr lang="en-US" dirty="0" smtClean="0"/>
              <a:t>	</a:t>
            </a:r>
            <a:r>
              <a:rPr lang="en-US" sz="2800" dirty="0" smtClean="0"/>
              <a:t>Care		Father’s Name	17:13</a:t>
            </a:r>
          </a:p>
          <a:p>
            <a:pPr marL="0" indent="0">
              <a:buNone/>
            </a:pPr>
            <a:r>
              <a:rPr lang="en-US" sz="2800" dirty="0" smtClean="0"/>
              <a:t>Truth(v.17,19)	Share		Holy Word		15:11</a:t>
            </a:r>
          </a:p>
          <a:p>
            <a:pPr marL="0" indent="0">
              <a:buNone/>
            </a:pPr>
            <a:r>
              <a:rPr lang="en-US" sz="2800" dirty="0" smtClean="0"/>
              <a:t>Glory(v.4,10)	Bear		Divine Glory		1Jn1:4</a:t>
            </a:r>
          </a:p>
        </p:txBody>
      </p:sp>
    </p:spTree>
    <p:extLst>
      <p:ext uri="{BB962C8B-B14F-4D97-AF65-F5344CB8AC3E}">
        <p14:creationId xmlns:p14="http://schemas.microsoft.com/office/powerpoint/2010/main" val="688840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Pentecost</a:t>
            </a:r>
          </a:p>
          <a:p>
            <a:r>
              <a:rPr lang="en-US" dirty="0" smtClean="0"/>
              <a:t>China</a:t>
            </a:r>
          </a:p>
          <a:p>
            <a:r>
              <a:rPr lang="en-US" dirty="0" smtClean="0"/>
              <a:t>Middle East</a:t>
            </a:r>
          </a:p>
          <a:p>
            <a:r>
              <a:rPr lang="en-US" dirty="0" smtClean="0"/>
              <a:t>Large Cities</a:t>
            </a:r>
          </a:p>
          <a:p>
            <a:endParaRPr lang="en-US" dirty="0"/>
          </a:p>
        </p:txBody>
      </p:sp>
    </p:spTree>
    <p:extLst>
      <p:ext uri="{BB962C8B-B14F-4D97-AF65-F5344CB8AC3E}">
        <p14:creationId xmlns:p14="http://schemas.microsoft.com/office/powerpoint/2010/main" val="440015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Obstacles to Open Homes</a:t>
            </a:r>
            <a:endParaRPr lang="en-US" dirty="0"/>
          </a:p>
        </p:txBody>
      </p:sp>
      <p:sp>
        <p:nvSpPr>
          <p:cNvPr id="3" name="Content Placeholder 2"/>
          <p:cNvSpPr>
            <a:spLocks noGrp="1"/>
          </p:cNvSpPr>
          <p:nvPr>
            <p:ph idx="1"/>
          </p:nvPr>
        </p:nvSpPr>
        <p:spPr/>
        <p:txBody>
          <a:bodyPr>
            <a:normAutofit/>
          </a:bodyPr>
          <a:lstStyle/>
          <a:p>
            <a:pPr marL="0" indent="0" algn="ctr">
              <a:buNone/>
            </a:pPr>
            <a:r>
              <a:rPr lang="en-US" sz="4000" dirty="0" smtClean="0"/>
              <a:t>PRIVACY</a:t>
            </a:r>
          </a:p>
          <a:p>
            <a:pPr marL="0" indent="0" algn="ctr">
              <a:buNone/>
            </a:pPr>
            <a:r>
              <a:rPr lang="en-US" sz="4000" dirty="0" smtClean="0"/>
              <a:t>SECURITY</a:t>
            </a:r>
          </a:p>
          <a:p>
            <a:pPr marL="0" indent="0" algn="ctr">
              <a:buNone/>
            </a:pPr>
            <a:r>
              <a:rPr lang="en-US" sz="4000" dirty="0" smtClean="0"/>
              <a:t>INDIVIDUAL FREEDOM</a:t>
            </a:r>
            <a:endParaRPr lang="en-US" sz="4000" dirty="0"/>
          </a:p>
        </p:txBody>
      </p:sp>
    </p:spTree>
    <p:extLst>
      <p:ext uri="{BB962C8B-B14F-4D97-AF65-F5344CB8AC3E}">
        <p14:creationId xmlns:p14="http://schemas.microsoft.com/office/powerpoint/2010/main" val="1417676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need for a new beginning</a:t>
            </a:r>
            <a:endParaRPr lang="en-US" dirty="0"/>
          </a:p>
        </p:txBody>
      </p:sp>
      <p:sp>
        <p:nvSpPr>
          <p:cNvPr id="3" name="Content Placeholder 2"/>
          <p:cNvSpPr>
            <a:spLocks noGrp="1"/>
          </p:cNvSpPr>
          <p:nvPr>
            <p:ph idx="1"/>
          </p:nvPr>
        </p:nvSpPr>
        <p:spPr>
          <a:xfrm>
            <a:off x="76200" y="1447800"/>
            <a:ext cx="8991600" cy="5410200"/>
          </a:xfrm>
        </p:spPr>
        <p:txBody>
          <a:bodyPr>
            <a:normAutofit fontScale="77500" lnSpcReduction="20000"/>
          </a:bodyPr>
          <a:lstStyle/>
          <a:p>
            <a:pPr marL="0" indent="0">
              <a:buNone/>
            </a:pPr>
            <a:r>
              <a:rPr lang="en-US" dirty="0"/>
              <a:t>“The more we fellowship, the more we will sense our need for a new beginning. The church has reached the ending of one stage and therefore needs a new beginning. If we do not have a new beginning, we will inevitably fall into formal service and religious worship.</a:t>
            </a:r>
          </a:p>
          <a:p>
            <a:pPr marL="0" indent="0">
              <a:buNone/>
            </a:pPr>
            <a:r>
              <a:rPr lang="en-US" dirty="0"/>
              <a:t>Formal service and religious worship involve observing rules and following regulations. Our service may have been living and fresh seven or eight years ago, but it will be dead and old if we are still serving in the same way. For example, the Old Testament service was living at Moses’ time, but after many years it lost its vitality and became dead. In order to be delivered from formal service and religious worship, the church must have a new beginning. This does not mean that we need a new method or a new way. Our ground is right. The way that we carry out the service is also right, but it lacks vitality. I hope that the serving ones can sense the oldness. The serving ones must have a new beginning so that they can influence the saints and thus cause the churches to have a new beginning.</a:t>
            </a:r>
          </a:p>
          <a:p>
            <a:pPr marL="0" indent="0">
              <a:buNone/>
            </a:pPr>
            <a:endParaRPr lang="en-US" dirty="0"/>
          </a:p>
        </p:txBody>
      </p:sp>
    </p:spTree>
    <p:extLst>
      <p:ext uri="{BB962C8B-B14F-4D97-AF65-F5344CB8AC3E}">
        <p14:creationId xmlns:p14="http://schemas.microsoft.com/office/powerpoint/2010/main" val="2132397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“In order to have a new beginning, we must have a new consecration…Only by having a new beginning with a new consecration and new dealings will our work be fresh, and the church will experience another stage of the Lord’s fresh presence</a:t>
            </a:r>
            <a:r>
              <a:rPr lang="en-US" dirty="0" smtClean="0"/>
              <a:t>.</a:t>
            </a:r>
          </a:p>
          <a:p>
            <a:pPr marL="0" indent="0">
              <a:buNone/>
            </a:pPr>
            <a:r>
              <a:rPr lang="en-US" dirty="0"/>
              <a:t>	</a:t>
            </a:r>
            <a:r>
              <a:rPr lang="en-US" dirty="0" smtClean="0"/>
              <a:t>--the Law of Revival, </a:t>
            </a:r>
            <a:r>
              <a:rPr lang="en-US" dirty="0" err="1" smtClean="0"/>
              <a:t>ch</a:t>
            </a:r>
            <a:r>
              <a:rPr lang="en-US" dirty="0" smtClean="0"/>
              <a:t> 1--</a:t>
            </a:r>
            <a:endParaRPr lang="en-US" dirty="0"/>
          </a:p>
        </p:txBody>
      </p:sp>
    </p:spTree>
    <p:extLst>
      <p:ext uri="{BB962C8B-B14F-4D97-AF65-F5344CB8AC3E}">
        <p14:creationId xmlns:p14="http://schemas.microsoft.com/office/powerpoint/2010/main" val="1349451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local church life--practical church life in space and time</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lgn="ctr">
              <a:buNone/>
            </a:pPr>
            <a:r>
              <a:rPr lang="en-US" sz="4800" dirty="0" smtClean="0"/>
              <a:t>“The 4-dimenional church life”</a:t>
            </a:r>
            <a:endParaRPr lang="en-US" sz="4800" dirty="0"/>
          </a:p>
        </p:txBody>
      </p:sp>
    </p:spTree>
    <p:extLst>
      <p:ext uri="{BB962C8B-B14F-4D97-AF65-F5344CB8AC3E}">
        <p14:creationId xmlns:p14="http://schemas.microsoft.com/office/powerpoint/2010/main" val="1338822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Emphases</a:t>
            </a:r>
            <a:endParaRPr lang="en-US" dirty="0"/>
          </a:p>
        </p:txBody>
      </p:sp>
      <p:sp>
        <p:nvSpPr>
          <p:cNvPr id="3" name="Content Placeholder 2"/>
          <p:cNvSpPr>
            <a:spLocks noGrp="1"/>
          </p:cNvSpPr>
          <p:nvPr>
            <p:ph idx="1"/>
          </p:nvPr>
        </p:nvSpPr>
        <p:spPr>
          <a:xfrm>
            <a:off x="152400" y="1600200"/>
            <a:ext cx="9144000" cy="4525963"/>
          </a:xfrm>
        </p:spPr>
        <p:txBody>
          <a:bodyPr>
            <a:normAutofit/>
          </a:bodyPr>
          <a:lstStyle/>
          <a:p>
            <a:pPr marL="0" indent="0" algn="ctr">
              <a:buNone/>
            </a:pPr>
            <a:r>
              <a:rPr lang="en-US" sz="4400" dirty="0" smtClean="0"/>
              <a:t>Working the gospel into our living</a:t>
            </a:r>
          </a:p>
          <a:p>
            <a:pPr marL="0" indent="0" algn="ctr">
              <a:buNone/>
            </a:pPr>
            <a:r>
              <a:rPr lang="en-US" sz="4400" dirty="0"/>
              <a:t>Working the truth into the saints</a:t>
            </a:r>
          </a:p>
          <a:p>
            <a:pPr marL="0" indent="0" algn="ctr">
              <a:buNone/>
            </a:pPr>
            <a:r>
              <a:rPr lang="en-US" sz="4400" dirty="0" smtClean="0"/>
              <a:t>Working the church life into the homes</a:t>
            </a:r>
            <a:endParaRPr lang="en-US" sz="4400" dirty="0"/>
          </a:p>
        </p:txBody>
      </p:sp>
    </p:spTree>
    <p:extLst>
      <p:ext uri="{BB962C8B-B14F-4D97-AF65-F5344CB8AC3E}">
        <p14:creationId xmlns:p14="http://schemas.microsoft.com/office/powerpoint/2010/main" val="89143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t>THE MEETING </a:t>
            </a:r>
            <a:r>
              <a:rPr lang="en-US" b="1" dirty="0" smtClean="0"/>
              <a:t>PLACE</a:t>
            </a:r>
            <a:br>
              <a:rPr lang="en-US" b="1" dirty="0" smtClean="0"/>
            </a:br>
            <a:r>
              <a:rPr lang="en-US" sz="3100" dirty="0" smtClean="0"/>
              <a:t>Watchman Nee</a:t>
            </a:r>
            <a:r>
              <a:rPr lang="en-US" b="1" dirty="0" smtClean="0"/>
              <a:t>, </a:t>
            </a:r>
            <a:r>
              <a:rPr lang="en-US" sz="2800" b="1" dirty="0" smtClean="0"/>
              <a:t>The Normal </a:t>
            </a:r>
            <a:r>
              <a:rPr lang="en-US" sz="2800" b="1" dirty="0" err="1" smtClean="0"/>
              <a:t>Chritian</a:t>
            </a:r>
            <a:r>
              <a:rPr lang="en-US" sz="2800" b="1" dirty="0" smtClean="0"/>
              <a:t> Church Life, </a:t>
            </a:r>
            <a:r>
              <a:rPr lang="en-US" sz="2800" b="1" dirty="0" err="1" smtClean="0"/>
              <a:t>ch</a:t>
            </a:r>
            <a:r>
              <a:rPr lang="en-US" sz="2800" b="1" dirty="0" smtClean="0"/>
              <a:t> 12</a:t>
            </a:r>
            <a:endParaRPr lang="en-US" dirty="0"/>
          </a:p>
        </p:txBody>
      </p:sp>
      <p:sp>
        <p:nvSpPr>
          <p:cNvPr id="3" name="Content Placeholder 2"/>
          <p:cNvSpPr>
            <a:spLocks noGrp="1"/>
          </p:cNvSpPr>
          <p:nvPr>
            <p:ph idx="1"/>
          </p:nvPr>
        </p:nvSpPr>
        <p:spPr>
          <a:xfrm>
            <a:off x="152400" y="1447800"/>
            <a:ext cx="8839200" cy="5257800"/>
          </a:xfrm>
        </p:spPr>
        <p:txBody>
          <a:bodyPr>
            <a:normAutofit lnSpcReduction="10000"/>
          </a:bodyPr>
          <a:lstStyle/>
          <a:p>
            <a:pPr marL="0" indent="0">
              <a:buNone/>
            </a:pPr>
            <a:r>
              <a:rPr lang="en-US" dirty="0"/>
              <a:t>The thought of a church is so </a:t>
            </a:r>
            <a:r>
              <a:rPr lang="en-US" dirty="0" smtClean="0"/>
              <a:t>frequently </a:t>
            </a:r>
            <a:r>
              <a:rPr lang="en-US" dirty="0"/>
              <a:t>associated </a:t>
            </a:r>
            <a:r>
              <a:rPr lang="en-US" dirty="0" smtClean="0"/>
              <a:t>with </a:t>
            </a:r>
            <a:r>
              <a:rPr lang="en-US" dirty="0"/>
              <a:t>a church building, that the building itself is often referred to as "the church." But in God's Word it is the living believers who are called the church, not the bricks and mortar (see Acts 5:11; Matt. 18:17)…The temple of the New Testament is not a material edifice; it consists of living persons, all believers in the Lord. Because the New Testament temple is spiritual, the question of meeting places for believers, or places of worship, is one of minor importance. </a:t>
            </a:r>
          </a:p>
          <a:p>
            <a:pPr marL="0" indent="0">
              <a:buNone/>
            </a:pPr>
            <a:endParaRPr lang="en-US" dirty="0"/>
          </a:p>
        </p:txBody>
      </p:sp>
    </p:spTree>
    <p:extLst>
      <p:ext uri="{BB962C8B-B14F-4D97-AF65-F5344CB8AC3E}">
        <p14:creationId xmlns:p14="http://schemas.microsoft.com/office/powerpoint/2010/main" val="2411253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629400"/>
          </a:xfrm>
        </p:spPr>
        <p:txBody>
          <a:bodyPr>
            <a:normAutofit fontScale="92500"/>
          </a:bodyPr>
          <a:lstStyle/>
          <a:p>
            <a:r>
              <a:rPr lang="en-US" dirty="0"/>
              <a:t>That is why in the Word of God we find His children meeting in the family atmosphere of a private home. We read of the church in the house of Prisca and Aquila (Rom. 16:5; 1 Cor. 16:19), the church in the house of </a:t>
            </a:r>
            <a:r>
              <a:rPr lang="en-US" dirty="0" err="1"/>
              <a:t>Nymphas</a:t>
            </a:r>
            <a:r>
              <a:rPr lang="en-US" dirty="0"/>
              <a:t> (Col. 4:15), and the church in the house of Philemon (Philem. 2). The New Testament mentions at least these three different churches that were in the homes of believers. How did churches come to be in such homes? If in a certain place there were a few believers, and one of them had a house large enough to accommodate them all, they quite naturally assembled there, and the Christians in that locality were called "the church in the house of So-and-so</a:t>
            </a:r>
            <a:r>
              <a:rPr lang="en-US" dirty="0" smtClean="0"/>
              <a:t>.“</a:t>
            </a:r>
          </a:p>
          <a:p>
            <a:endParaRPr lang="en-US" dirty="0"/>
          </a:p>
        </p:txBody>
      </p:sp>
    </p:spTree>
    <p:extLst>
      <p:ext uri="{BB962C8B-B14F-4D97-AF65-F5344CB8AC3E}">
        <p14:creationId xmlns:p14="http://schemas.microsoft.com/office/powerpoint/2010/main" val="1317756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lstStyle/>
          <a:p>
            <a:r>
              <a:rPr lang="en-US" dirty="0"/>
              <a:t>When a church is founded, the believers from the very outset must learn to meet by themselves, either in their own homes or in some other building which they are able to secure. Of course, not every church is a church in a house, but a church in a house should be encouraged rather than considered as a drawback…The principle of houses still applies today. This does not mean that the whole church will always meet separately…But the meeting place for the believers could generally be in a private home. </a:t>
            </a:r>
            <a:endParaRPr lang="en-US" dirty="0" smtClean="0"/>
          </a:p>
          <a:p>
            <a:endParaRPr lang="en-US" dirty="0"/>
          </a:p>
        </p:txBody>
      </p:sp>
    </p:spTree>
    <p:extLst>
      <p:ext uri="{BB962C8B-B14F-4D97-AF65-F5344CB8AC3E}">
        <p14:creationId xmlns:p14="http://schemas.microsoft.com/office/powerpoint/2010/main" val="1833407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228600"/>
            <a:ext cx="8763000" cy="6477000"/>
          </a:xfrm>
        </p:spPr>
        <p:txBody>
          <a:bodyPr>
            <a:normAutofit fontScale="92500" lnSpcReduction="20000"/>
          </a:bodyPr>
          <a:lstStyle/>
          <a:p>
            <a:r>
              <a:rPr lang="en-US" dirty="0"/>
              <a:t>In the first place, people feel much freer to speak of spiritual things in the unconventional atmosphere of a home than in a spacious church building where everything is conducted in a formal manner; besides, there is not the same possibility for mutual intercourse there. Somehow, as soon as people enter those special buildings, they involuntarily settle down to passivity, and wait to be preached to. A family atmosphere should pervade all gatherings of the children of God, so that the brothers even feel free to ask questions (1 Cor. 14:35). Everything should be under the control of the Spirit, but there should be the liberty of the Spirit too. Further, if the churches are in the private homes of the brethren, they naturally feel that all the interests of the church are their interests. There is a sense of closeness of relationship between themselves and the church. </a:t>
            </a:r>
            <a:endParaRPr lang="en-US" dirty="0" smtClean="0"/>
          </a:p>
          <a:p>
            <a:endParaRPr lang="en-US" dirty="0"/>
          </a:p>
        </p:txBody>
      </p:sp>
    </p:spTree>
    <p:extLst>
      <p:ext uri="{BB962C8B-B14F-4D97-AF65-F5344CB8AC3E}">
        <p14:creationId xmlns:p14="http://schemas.microsoft.com/office/powerpoint/2010/main" val="3576257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
            <a:ext cx="8686800" cy="6553200"/>
          </a:xfrm>
        </p:spPr>
        <p:txBody>
          <a:bodyPr>
            <a:normAutofit fontScale="92500" lnSpcReduction="20000"/>
          </a:bodyPr>
          <a:lstStyle/>
          <a:p>
            <a:r>
              <a:rPr lang="en-US" dirty="0"/>
              <a:t>Still further, the meetings in believers' homes can be a fruitful testimony to the neighbors around, and they provide an opportunity for witness and gospel preaching. Many who are not willing to go to a "church" will be glad to go to a private house. And the influence is most helpful for the families of the Christians. From early days the children will be surrounded by a spiritual atmosphere, and will have constant opportunity to see the reality of eternal things. Again, if meetings are in the homes of the Christians, the Church is saved much material loss. One of the reasons the Christians survived the Roman persecutions during the first three centuries of Church history, was that they had no special buildings for worship, but met in cellars and caves and other inconspicuous places. </a:t>
            </a:r>
          </a:p>
        </p:txBody>
      </p:sp>
    </p:spTree>
    <p:extLst>
      <p:ext uri="{BB962C8B-B14F-4D97-AF65-F5344CB8AC3E}">
        <p14:creationId xmlns:p14="http://schemas.microsoft.com/office/powerpoint/2010/main" val="1513046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228600"/>
            <a:ext cx="8763000" cy="6400800"/>
          </a:xfrm>
        </p:spPr>
        <p:txBody>
          <a:bodyPr>
            <a:normAutofit lnSpcReduction="10000"/>
          </a:bodyPr>
          <a:lstStyle/>
          <a:p>
            <a:r>
              <a:rPr lang="en-US" dirty="0"/>
              <a:t>So the scriptural method of church organization is simple in the extreme. As soon as there are a few believers in a place, they begin to meet in one of their homes. If numbers increase so that it becomes impracticable to meet in one house, then they can meet in several different houses, but the entire company of believers can meet together once in a while in some public place. A hall for such purposes could either be borrowed, rented, or built, according to the financial condition of the church; but we must remember that the ideal meeting places of the saints are their own private homes.</a:t>
            </a:r>
          </a:p>
        </p:txBody>
      </p:sp>
    </p:spTree>
    <p:extLst>
      <p:ext uri="{BB962C8B-B14F-4D97-AF65-F5344CB8AC3E}">
        <p14:creationId xmlns:p14="http://schemas.microsoft.com/office/powerpoint/2010/main" val="2080582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rmAutofit fontScale="90000"/>
          </a:bodyPr>
          <a:lstStyle/>
          <a:p>
            <a:r>
              <a:rPr lang="en-US" sz="3100" b="1" dirty="0" smtClean="0"/>
              <a:t>PERFECTING THE SAINTS</a:t>
            </a:r>
            <a:br>
              <a:rPr lang="en-US" sz="3100" b="1" dirty="0" smtClean="0"/>
            </a:br>
            <a:r>
              <a:rPr lang="en-US" sz="3100" b="1" dirty="0" smtClean="0"/>
              <a:t>AND COMMITTING THE WORK TO THEM</a:t>
            </a:r>
            <a:r>
              <a:rPr lang="en-US" b="1" dirty="0" smtClean="0"/>
              <a:t/>
            </a:r>
            <a:br>
              <a:rPr lang="en-US" b="1" dirty="0" smtClean="0"/>
            </a:br>
            <a:endParaRPr lang="en-US" dirty="0"/>
          </a:p>
        </p:txBody>
      </p:sp>
      <p:sp>
        <p:nvSpPr>
          <p:cNvPr id="3" name="Content Placeholder 2"/>
          <p:cNvSpPr>
            <a:spLocks noGrp="1"/>
          </p:cNvSpPr>
          <p:nvPr>
            <p:ph idx="1"/>
          </p:nvPr>
        </p:nvSpPr>
        <p:spPr>
          <a:xfrm>
            <a:off x="457200" y="1066800"/>
            <a:ext cx="8229600" cy="5486400"/>
          </a:xfrm>
        </p:spPr>
        <p:txBody>
          <a:bodyPr>
            <a:normAutofit fontScale="85000" lnSpcReduction="10000"/>
          </a:bodyPr>
          <a:lstStyle/>
          <a:p>
            <a:r>
              <a:rPr lang="en-US" dirty="0" smtClean="0"/>
              <a:t>Our work today is one in which we perfect others to do the work themselves. We are not here to work for others. Paul produced a Timothy to be his disciple. Timothy then committed the work to faithful ones (2 Tim. 2:2). The faithful ones went out and perfected others more. This is the way of our work today.</a:t>
            </a:r>
          </a:p>
          <a:p>
            <a:r>
              <a:rPr lang="en-US" dirty="0" smtClean="0"/>
              <a:t>Only those who can teach others to work will succeed in the work.</a:t>
            </a:r>
          </a:p>
          <a:p>
            <a:r>
              <a:rPr lang="en-US" dirty="0" smtClean="0"/>
              <a:t>When a person takes all the work upon himself, he is in reality telling everyone else not to work. The work of the co-workers today is to lead others and to induce them to work. Their job is to distribute the work to others. They have to use whatever means they can to cause others to work.</a:t>
            </a:r>
          </a:p>
          <a:p>
            <a:pPr>
              <a:buNone/>
            </a:pPr>
            <a:endParaRPr lang="en-US" dirty="0"/>
          </a:p>
        </p:txBody>
      </p:sp>
      <p:sp>
        <p:nvSpPr>
          <p:cNvPr id="1024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Times New Roman" pitchFamily="18" charset="0"/>
                <a:ea typeface="PMingLiU" pitchFamily="18" charset="-120"/>
                <a:cs typeface="Times New Roman" pitchFamily="18" charset="0"/>
              </a:rPr>
              <a:t>The leading ones must struggle and strive for this…They must learn to help others to do the work. If we do this, we will have a future. Otherwise, we will remain stuck at our ‘saturation point’. At present, the church in Taipei has reached its ‘saturation point’. No matter how many coworkers or elders we have, we have reached the limit of their ability. It doesn’t matter how much they preach the gospel, they cannot breakthrough. If the psychology of the leading ones does not change, our present capacity can only do so much. Unless we train more and perfect more, we are at our saturation point already. The solution is to change the concept. We should quickly help others to do the work and to assign our responsibilities to them. If we do this, the older ones will not be worn out, because it will not be them who are doing all the works. All the works will be transferred over to the younger ones. This is our solution.—p. 59-60  </a:t>
            </a:r>
            <a:endParaRPr kumimoji="0" lang="en-US" altLang="zh-TW"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357625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1943</Words>
  <Application>Microsoft Office PowerPoint</Application>
  <PresentationFormat>On-screen Show (4:3)</PresentationFormat>
  <Paragraphs>63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GOAL</vt:lpstr>
      <vt:lpstr>Three Emphases</vt:lpstr>
      <vt:lpstr>THE MEETING PLACE Watchman Nee, The Normal Chritian Church Life, ch 12</vt:lpstr>
      <vt:lpstr>PowerPoint Presentation</vt:lpstr>
      <vt:lpstr>PowerPoint Presentation</vt:lpstr>
      <vt:lpstr>PowerPoint Presentation</vt:lpstr>
      <vt:lpstr>PowerPoint Presentation</vt:lpstr>
      <vt:lpstr>PowerPoint Presentation</vt:lpstr>
      <vt:lpstr>PERFECTING THE SAINTS AND COMMITTING THE WORK TO THEM </vt:lpstr>
      <vt:lpstr>PowerPoint Presentation</vt:lpstr>
      <vt:lpstr>PowerPoint Presentation</vt:lpstr>
      <vt:lpstr>Emphasis of our work</vt:lpstr>
      <vt:lpstr>Perfecting in the homes “perfected into one”—John 17:23</vt:lpstr>
      <vt:lpstr>Examples</vt:lpstr>
      <vt:lpstr>Three Obstacles to Open Homes</vt:lpstr>
      <vt:lpstr>The need for a new beginning</vt:lpstr>
      <vt:lpstr>PowerPoint Presentation</vt:lpstr>
      <vt:lpstr>The local church life--practical church life in space and time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Vital Group for realizing the perfecting of the saints in Eph 4</dc:title>
  <dc:creator>Andrew Yu</dc:creator>
  <cp:lastModifiedBy>Andrew Yu</cp:lastModifiedBy>
  <cp:revision>32</cp:revision>
  <dcterms:created xsi:type="dcterms:W3CDTF">2013-09-18T03:59:08Z</dcterms:created>
  <dcterms:modified xsi:type="dcterms:W3CDTF">2015-11-23T19:01:32Z</dcterms:modified>
</cp:coreProperties>
</file>