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4" r:id="rId2"/>
    <p:sldId id="321" r:id="rId3"/>
    <p:sldId id="315" r:id="rId4"/>
    <p:sldId id="316" r:id="rId5"/>
    <p:sldId id="317" r:id="rId6"/>
    <p:sldId id="318" r:id="rId7"/>
    <p:sldId id="319" r:id="rId8"/>
    <p:sldId id="320" r:id="rId9"/>
    <p:sldId id="324" r:id="rId10"/>
    <p:sldId id="327" r:id="rId11"/>
    <p:sldId id="325" r:id="rId12"/>
    <p:sldId id="331" r:id="rId13"/>
    <p:sldId id="328" r:id="rId14"/>
    <p:sldId id="335" r:id="rId15"/>
    <p:sldId id="336" r:id="rId16"/>
    <p:sldId id="333" r:id="rId17"/>
    <p:sldId id="334" r:id="rId18"/>
    <p:sldId id="32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970"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81B349-21BE-42BD-84B6-ED4E5BD490DE}" type="datetimeFigureOut">
              <a:rPr lang="en-US" smtClean="0"/>
              <a:pPr/>
              <a:t>11/23/2015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C92D4A-ADAF-4A00-83E2-B71106626A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目标</a:t>
            </a:r>
            <a:r>
              <a:rPr lang="zh-CN" altLang="en-US" dirty="0"/>
              <a:t>（</a:t>
            </a:r>
            <a:r>
              <a:rPr lang="en-US" dirty="0" smtClean="0"/>
              <a:t>GOAL</a:t>
            </a:r>
            <a:r>
              <a:rPr lang="zh-CN" altLang="en-US" dirty="0" smtClean="0"/>
              <a:t>）</a:t>
            </a:r>
            <a:endParaRPr lang="en-US" dirty="0"/>
          </a:p>
        </p:txBody>
      </p:sp>
      <p:sp>
        <p:nvSpPr>
          <p:cNvPr id="3" name="Content Placeholder 2"/>
          <p:cNvSpPr>
            <a:spLocks noGrp="1"/>
          </p:cNvSpPr>
          <p:nvPr>
            <p:ph idx="1"/>
          </p:nvPr>
        </p:nvSpPr>
        <p:spPr>
          <a:xfrm>
            <a:off x="152400" y="1600200"/>
            <a:ext cx="8991600" cy="4525963"/>
          </a:xfrm>
        </p:spPr>
        <p:txBody>
          <a:bodyPr>
            <a:normAutofit/>
          </a:bodyPr>
          <a:lstStyle/>
          <a:p>
            <a:pPr marL="0" indent="0">
              <a:buNone/>
            </a:pPr>
            <a:r>
              <a:rPr lang="zh-CN" altLang="en-US" sz="4800" b="1" dirty="0" smtClean="0"/>
              <a:t>福音生活</a:t>
            </a:r>
            <a:r>
              <a:rPr lang="zh-CN" altLang="en-US" sz="2000" b="1" dirty="0" smtClean="0"/>
              <a:t>（</a:t>
            </a:r>
            <a:r>
              <a:rPr lang="en-US" sz="2000" b="1" dirty="0" smtClean="0"/>
              <a:t>G</a:t>
            </a:r>
            <a:r>
              <a:rPr lang="en-US" sz="2000" dirty="0" smtClean="0"/>
              <a:t>ospel Living</a:t>
            </a:r>
            <a:r>
              <a:rPr lang="zh-CN" altLang="en-US" sz="2000" dirty="0" smtClean="0"/>
              <a:t>）</a:t>
            </a:r>
            <a:r>
              <a:rPr lang="en-US" sz="4800" dirty="0" smtClean="0"/>
              <a:t>		</a:t>
            </a:r>
            <a:r>
              <a:rPr lang="zh-CN" altLang="en-US" sz="4800" b="1" dirty="0" smtClean="0"/>
              <a:t>生</a:t>
            </a:r>
            <a:r>
              <a:rPr lang="zh-CN" altLang="en-US" sz="2000" dirty="0" smtClean="0"/>
              <a:t>（</a:t>
            </a:r>
            <a:r>
              <a:rPr lang="en-US" sz="2000" dirty="0" smtClean="0"/>
              <a:t>Begetting</a:t>
            </a:r>
            <a:r>
              <a:rPr lang="zh-CN" altLang="en-US" sz="2000" dirty="0" smtClean="0"/>
              <a:t>）</a:t>
            </a:r>
            <a:endParaRPr lang="en-US" sz="2000" dirty="0" smtClean="0"/>
          </a:p>
          <a:p>
            <a:pPr marL="0" indent="0">
              <a:buNone/>
            </a:pPr>
            <a:r>
              <a:rPr lang="zh-CN" altLang="en-US" sz="4800" b="1" dirty="0" smtClean="0"/>
              <a:t>打开家</a:t>
            </a:r>
            <a:r>
              <a:rPr lang="zh-CN" altLang="en-US" sz="2000" b="1" dirty="0" smtClean="0"/>
              <a:t>（</a:t>
            </a:r>
            <a:r>
              <a:rPr lang="en-US" sz="2000" b="1" dirty="0" smtClean="0"/>
              <a:t>O</a:t>
            </a:r>
            <a:r>
              <a:rPr lang="en-US" sz="2000" dirty="0" smtClean="0"/>
              <a:t>pen Homes</a:t>
            </a:r>
            <a:r>
              <a:rPr lang="zh-CN" altLang="en-US" sz="2000" dirty="0" smtClean="0"/>
              <a:t>）</a:t>
            </a:r>
            <a:r>
              <a:rPr lang="en-US" sz="4800" dirty="0" smtClean="0"/>
              <a:t>		</a:t>
            </a:r>
            <a:r>
              <a:rPr lang="zh-CN" altLang="en-US" sz="4800" b="1" dirty="0" smtClean="0"/>
              <a:t>养</a:t>
            </a:r>
            <a:r>
              <a:rPr lang="zh-CN" altLang="en-US" sz="2000" dirty="0" smtClean="0"/>
              <a:t>（</a:t>
            </a:r>
            <a:r>
              <a:rPr lang="en-US" sz="2000" dirty="0" smtClean="0"/>
              <a:t>Nourishing</a:t>
            </a:r>
            <a:r>
              <a:rPr lang="zh-CN" altLang="en-US" sz="2000" dirty="0" smtClean="0"/>
              <a:t>）</a:t>
            </a:r>
            <a:endParaRPr lang="en-US" sz="2000" dirty="0" smtClean="0"/>
          </a:p>
          <a:p>
            <a:pPr marL="0" indent="0">
              <a:buNone/>
            </a:pPr>
            <a:r>
              <a:rPr lang="zh-CN" altLang="en-US" sz="4800" b="1" dirty="0" smtClean="0"/>
              <a:t>有活动的排</a:t>
            </a:r>
            <a:r>
              <a:rPr lang="zh-CN" altLang="en-US" sz="2000" b="1" dirty="0" smtClean="0"/>
              <a:t>（</a:t>
            </a:r>
            <a:r>
              <a:rPr lang="en-US" sz="2000" b="1" dirty="0" smtClean="0"/>
              <a:t>A</a:t>
            </a:r>
            <a:r>
              <a:rPr lang="en-US" sz="2000" dirty="0" smtClean="0"/>
              <a:t>ctive Groups</a:t>
            </a:r>
            <a:r>
              <a:rPr lang="zh-CN" altLang="en-US" sz="2000" dirty="0" smtClean="0"/>
              <a:t>）</a:t>
            </a:r>
            <a:r>
              <a:rPr lang="en-US" sz="4800" dirty="0" smtClean="0"/>
              <a:t>	</a:t>
            </a:r>
            <a:r>
              <a:rPr lang="zh-CN" altLang="en-US" sz="4800" b="1" dirty="0" smtClean="0"/>
              <a:t>教</a:t>
            </a:r>
            <a:r>
              <a:rPr lang="zh-CN" altLang="en-US" sz="2000" dirty="0" smtClean="0"/>
              <a:t>（</a:t>
            </a:r>
            <a:r>
              <a:rPr lang="en-US" sz="2000" dirty="0" smtClean="0"/>
              <a:t>Teaching</a:t>
            </a:r>
            <a:r>
              <a:rPr lang="zh-CN" altLang="en-US" sz="2000" dirty="0" smtClean="0"/>
              <a:t>）</a:t>
            </a:r>
            <a:endParaRPr lang="en-US" sz="2000" dirty="0" smtClean="0"/>
          </a:p>
          <a:p>
            <a:pPr marL="0" indent="0">
              <a:buNone/>
            </a:pPr>
            <a:r>
              <a:rPr lang="zh-CN" altLang="en-US" sz="4800" b="1" dirty="0" smtClean="0"/>
              <a:t>活的申言</a:t>
            </a:r>
            <a:r>
              <a:rPr lang="zh-CN" altLang="en-US" sz="2000" b="1" dirty="0" smtClean="0"/>
              <a:t>（</a:t>
            </a:r>
            <a:r>
              <a:rPr lang="en-US" sz="2000" b="1" dirty="0" smtClean="0"/>
              <a:t>L</a:t>
            </a:r>
            <a:r>
              <a:rPr lang="en-US" sz="2000" dirty="0" smtClean="0"/>
              <a:t>iving Prophesying</a:t>
            </a:r>
            <a:r>
              <a:rPr lang="zh-CN" altLang="en-US" sz="2000" dirty="0" smtClean="0"/>
              <a:t>）</a:t>
            </a:r>
            <a:r>
              <a:rPr lang="en-US" sz="4800" dirty="0" smtClean="0"/>
              <a:t>	</a:t>
            </a:r>
            <a:r>
              <a:rPr lang="zh-CN" altLang="en-US" sz="4800" b="1" dirty="0" smtClean="0"/>
              <a:t>建</a:t>
            </a:r>
            <a:r>
              <a:rPr lang="zh-CN" altLang="en-US" sz="2000" dirty="0" smtClean="0"/>
              <a:t>（</a:t>
            </a:r>
            <a:r>
              <a:rPr lang="en-US" sz="2000" dirty="0" smtClean="0"/>
              <a:t>Building</a:t>
            </a:r>
            <a:r>
              <a:rPr lang="zh-CN" altLang="en-US" sz="2000" dirty="0" smtClean="0"/>
              <a:t>）</a:t>
            </a:r>
            <a:endParaRPr lang="en-US" sz="2000" dirty="0"/>
          </a:p>
        </p:txBody>
      </p:sp>
    </p:spTree>
    <p:extLst>
      <p:ext uri="{BB962C8B-B14F-4D97-AF65-F5344CB8AC3E}">
        <p14:creationId xmlns:p14="http://schemas.microsoft.com/office/powerpoint/2010/main" val="4095627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2339"/>
            <a:ext cx="9144000" cy="6705600"/>
          </a:xfrm>
        </p:spPr>
        <p:txBody>
          <a:bodyPr>
            <a:normAutofit lnSpcReduction="10000"/>
          </a:bodyPr>
          <a:lstStyle/>
          <a:p>
            <a:pPr>
              <a:buNone/>
            </a:pPr>
            <a:r>
              <a:rPr lang="en-US" sz="2900" dirty="0" smtClean="0"/>
              <a:t>“</a:t>
            </a:r>
            <a:r>
              <a:rPr lang="zh-CN" altLang="en-US" sz="2900" dirty="0" smtClean="0"/>
              <a:t>有一天我们都要过去，下一代需要起来；我们带出的下一代，不能再是两五个人起来而已，乃是全教会起来。如果有一天有一个教会，在一切事上都是全教会起来做，全教会起来传福音，全教会起来造就，那一天就是教会在这世上做了一件最新奇的事的一天。今天一切的问题都在你我身上，我们要看见每一个弟兄姊妹都在那里服事，每一个都是神的祭司。弟兄姊妹可能有肉体，但是还得让他们去作。有弟兄说，我只有那么一点，不如不拿出来算了。我们要对他们说，不能算了。今天把一千两埋掉是很容易的事。许多弟兄姊妹觉得既然这样作不对，那样作又不对，不如就索性不做了；但你必须要他们去作。这才是路。请你信我的话，在不久的日子，必定会有这样的教诲出来。到那时，人要看见非拉铁非</a:t>
            </a:r>
            <a:r>
              <a:rPr lang="en-US" altLang="zh-CN" sz="2900" dirty="0" smtClean="0"/>
              <a:t>-</a:t>
            </a:r>
            <a:r>
              <a:rPr lang="zh-CN" altLang="en-US" sz="2900" dirty="0" smtClean="0"/>
              <a:t>真正的弟兄相爱。</a:t>
            </a:r>
            <a:r>
              <a:rPr lang="en-US" sz="2900" dirty="0" smtClean="0"/>
              <a:t>”—CWWN Vol 57, </a:t>
            </a:r>
            <a:r>
              <a:rPr lang="en-US" sz="2900" dirty="0" err="1" smtClean="0"/>
              <a:t>ch</a:t>
            </a:r>
            <a:r>
              <a:rPr lang="en-US" sz="2900" dirty="0" smtClean="0"/>
              <a:t> </a:t>
            </a:r>
            <a:r>
              <a:rPr lang="en-US" altLang="zh-CN" sz="2900" dirty="0" smtClean="0"/>
              <a:t>9</a:t>
            </a:r>
            <a:endParaRPr lang="en-US" sz="2900" dirty="0" smtClean="0"/>
          </a:p>
        </p:txBody>
      </p:sp>
    </p:spTree>
    <p:extLst>
      <p:ext uri="{BB962C8B-B14F-4D97-AF65-F5344CB8AC3E}">
        <p14:creationId xmlns:p14="http://schemas.microsoft.com/office/powerpoint/2010/main" val="1912207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144000" cy="6934200"/>
          </a:xfrm>
        </p:spPr>
        <p:txBody>
          <a:bodyPr>
            <a:normAutofit fontScale="92500" lnSpcReduction="10000"/>
          </a:bodyPr>
          <a:lstStyle/>
          <a:p>
            <a:pPr>
              <a:buNone/>
            </a:pPr>
            <a:r>
              <a:rPr lang="zh-CN" altLang="en-US" dirty="0" smtClean="0"/>
              <a:t>带领的人必须为此竭力奋斗。他们必须要学习帮助别人来做工。如果我们如此行，我们就会有前途。否则，我们就会停留在我们的饱和点上。</a:t>
            </a:r>
            <a:endParaRPr lang="en-US" dirty="0" smtClean="0"/>
          </a:p>
          <a:p>
            <a:pPr>
              <a:buNone/>
            </a:pPr>
            <a:r>
              <a:rPr lang="zh-CN" altLang="en-US" dirty="0" smtClean="0"/>
              <a:t>现在，台北召会已经达到了这个饱和点。无论我们有多少同工长老，他们都已经到了他们能力的极限。他们无论如何传福音，都无法再有突破。如果带领的人心理上不改变，找我们目前的光景也只能作这么多了。除非我们训练和成全更多的人，不然我们已经达到饱和了。解决的办法是改变我们的观念。我们需要尽快帮助别人做工并让他们有具体的责任。如果我们这样做，年长的也就不会被用尽，因为不是他们再继续做工，所有的工作都交给年轻的人来做。这才是我们的解决方法。</a:t>
            </a:r>
            <a:endParaRPr lang="en-US" dirty="0"/>
          </a:p>
          <a:p>
            <a:pPr>
              <a:buNone/>
            </a:pPr>
            <a:r>
              <a:rPr lang="en-US" dirty="0" smtClean="0"/>
              <a:t>Shepherding in the Church and the Perfecting of the Young People</a:t>
            </a:r>
            <a:r>
              <a:rPr lang="en-US" altLang="zh-CN" dirty="0" smtClean="0"/>
              <a:t> </a:t>
            </a:r>
            <a:r>
              <a:rPr lang="en-US" altLang="zh-CN" dirty="0"/>
              <a:t>p. </a:t>
            </a:r>
            <a:r>
              <a:rPr lang="en-US" altLang="zh-CN" dirty="0" smtClean="0"/>
              <a:t>59-60</a:t>
            </a:r>
            <a:endParaRPr lang="en-US" dirty="0" smtClean="0"/>
          </a:p>
          <a:p>
            <a:pPr>
              <a:buNone/>
            </a:pPr>
            <a:endParaRPr lang="en-US" dirty="0" smtClean="0"/>
          </a:p>
          <a:p>
            <a:pPr>
              <a:buNone/>
            </a:pPr>
            <a:endParaRPr lang="en-US" dirty="0"/>
          </a:p>
        </p:txBody>
      </p:sp>
    </p:spTree>
    <p:extLst>
      <p:ext uri="{BB962C8B-B14F-4D97-AF65-F5344CB8AC3E}">
        <p14:creationId xmlns:p14="http://schemas.microsoft.com/office/powerpoint/2010/main" val="597013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b="1" dirty="0" smtClean="0"/>
              <a:t>强调我们的工作</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zh-CN" altLang="en-US" dirty="0" smtClean="0"/>
              <a:t>不是我们做了什么，乃是我们成全了谁。</a:t>
            </a:r>
            <a:endParaRPr lang="en-US" dirty="0" smtClean="0"/>
          </a:p>
          <a:p>
            <a:pPr marL="514350" indent="-514350">
              <a:buAutoNum type="arabicPeriod" startAt="2"/>
            </a:pPr>
            <a:r>
              <a:rPr lang="zh-CN" altLang="en-US" dirty="0" smtClean="0"/>
              <a:t>不是为了将事情做完，乃是让别人一起来做。 </a:t>
            </a:r>
            <a:endParaRPr lang="en-US" altLang="zh-CN" dirty="0" smtClean="0"/>
          </a:p>
          <a:p>
            <a:pPr marL="514350" indent="-514350">
              <a:buAutoNum type="arabicPeriod" startAt="2"/>
            </a:pPr>
            <a:r>
              <a:rPr lang="zh-CN" altLang="en-US" dirty="0" smtClean="0"/>
              <a:t>不是为了保守我们所有的，乃是得着和我们一样做的人。</a:t>
            </a:r>
            <a:endParaRPr lang="en-US" altLang="zh-CN" dirty="0" smtClean="0"/>
          </a:p>
          <a:p>
            <a:pPr marL="514350" indent="-514350">
              <a:buAutoNum type="arabicPeriod" startAt="2"/>
            </a:pPr>
            <a:r>
              <a:rPr lang="zh-CN" altLang="en-US" dirty="0" smtClean="0"/>
              <a:t>不是我们自己来做，乃是成全别人来做。</a:t>
            </a:r>
            <a:endParaRPr lang="en-US" altLang="zh-CN" dirty="0" smtClean="0"/>
          </a:p>
          <a:p>
            <a:pPr marL="514350" indent="-514350">
              <a:buAutoNum type="arabicPeriod" startAt="2"/>
            </a:pPr>
            <a:r>
              <a:rPr lang="zh-CN" altLang="en-US" dirty="0" smtClean="0"/>
              <a:t>不是我们工作做得多成功，乃是让别人成功做工。</a:t>
            </a:r>
            <a:endParaRPr lang="en-US" altLang="zh-CN" dirty="0" smtClean="0"/>
          </a:p>
          <a:p>
            <a:pPr marL="514350" indent="-514350">
              <a:buAutoNum type="arabicPeriod" startAt="2"/>
            </a:pPr>
            <a:r>
              <a:rPr lang="zh-CN" altLang="en-US" dirty="0" smtClean="0"/>
              <a:t>不是直接做工，乃是间接（让别人）做工。</a:t>
            </a:r>
            <a:endParaRPr lang="en-US" altLang="zh-CN" dirty="0" smtClean="0"/>
          </a:p>
          <a:p>
            <a:pPr marL="514350" indent="-514350">
              <a:buAutoNum type="arabicPeriod" startAt="2"/>
            </a:pPr>
            <a:r>
              <a:rPr lang="zh-CN" altLang="en-US" dirty="0" smtClean="0"/>
              <a:t>不是只做在人身上，乃是借着人来做。</a:t>
            </a:r>
            <a:endParaRPr lang="en-US" dirty="0"/>
          </a:p>
        </p:txBody>
      </p:sp>
    </p:spTree>
    <p:extLst>
      <p:ext uri="{BB962C8B-B14F-4D97-AF65-F5344CB8AC3E}">
        <p14:creationId xmlns:p14="http://schemas.microsoft.com/office/powerpoint/2010/main" val="690024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2800" dirty="0" smtClean="0"/>
              <a:t>家中成全</a:t>
            </a:r>
            <a:r>
              <a:rPr lang="en-US" altLang="zh-CN" sz="2800" dirty="0" smtClean="0"/>
              <a:t/>
            </a:r>
            <a:br>
              <a:rPr lang="en-US" altLang="zh-CN" sz="2800" dirty="0" smtClean="0"/>
            </a:br>
            <a:r>
              <a:rPr lang="en-US" sz="2800" dirty="0" smtClean="0"/>
              <a:t>“</a:t>
            </a:r>
            <a:r>
              <a:rPr lang="zh-CN" altLang="en-US" sz="2800" dirty="0" smtClean="0"/>
              <a:t>成全成为一</a:t>
            </a:r>
            <a:r>
              <a:rPr lang="en-US" sz="2800" dirty="0" smtClean="0"/>
              <a:t>”—</a:t>
            </a:r>
            <a:r>
              <a:rPr lang="zh-CN" altLang="en-US" sz="2800" dirty="0" smtClean="0"/>
              <a:t>约十七</a:t>
            </a:r>
            <a:r>
              <a:rPr lang="en-US" altLang="zh-CN" sz="2800" dirty="0" smtClean="0"/>
              <a:t>23</a:t>
            </a:r>
            <a:endParaRPr lang="en-US" dirty="0"/>
          </a:p>
        </p:txBody>
      </p:sp>
      <p:sp>
        <p:nvSpPr>
          <p:cNvPr id="3" name="Content Placeholder 2"/>
          <p:cNvSpPr>
            <a:spLocks noGrp="1"/>
          </p:cNvSpPr>
          <p:nvPr>
            <p:ph idx="1"/>
          </p:nvPr>
        </p:nvSpPr>
        <p:spPr>
          <a:xfrm>
            <a:off x="0" y="1600200"/>
            <a:ext cx="9144000" cy="4525963"/>
          </a:xfrm>
        </p:spPr>
        <p:txBody>
          <a:bodyPr/>
          <a:lstStyle/>
          <a:p>
            <a:pPr marL="0" indent="0">
              <a:buNone/>
            </a:pPr>
            <a:r>
              <a:rPr lang="en-US" sz="2800" dirty="0" smtClean="0"/>
              <a:t>“</a:t>
            </a:r>
            <a:r>
              <a:rPr lang="zh-CN" altLang="en-US" sz="2800" dirty="0" smtClean="0"/>
              <a:t>借着成全</a:t>
            </a:r>
            <a:r>
              <a:rPr lang="en-US" sz="2800" dirty="0" smtClean="0"/>
              <a:t>”		“</a:t>
            </a:r>
            <a:r>
              <a:rPr lang="zh-CN" altLang="en-US" sz="2800" dirty="0" smtClean="0"/>
              <a:t>成全成为一</a:t>
            </a:r>
            <a:r>
              <a:rPr lang="en-US" sz="2800" dirty="0" smtClean="0"/>
              <a:t>” </a:t>
            </a:r>
            <a:r>
              <a:rPr lang="zh-CN" altLang="en-US" sz="2800" dirty="0" smtClean="0"/>
              <a:t>             </a:t>
            </a:r>
            <a:r>
              <a:rPr lang="en-US" sz="2800" dirty="0" smtClean="0"/>
              <a:t>“</a:t>
            </a:r>
            <a:r>
              <a:rPr lang="zh-CN" altLang="en-US" sz="2800" dirty="0" smtClean="0"/>
              <a:t>喜乐满足</a:t>
            </a:r>
            <a:r>
              <a:rPr lang="en-US" sz="2800" dirty="0" smtClean="0"/>
              <a:t>”</a:t>
            </a:r>
          </a:p>
          <a:p>
            <a:pPr marL="0" indent="0">
              <a:buNone/>
            </a:pPr>
            <a:endParaRPr lang="en-US" sz="2800" dirty="0"/>
          </a:p>
          <a:p>
            <a:pPr marL="0" indent="0">
              <a:buNone/>
            </a:pPr>
            <a:r>
              <a:rPr lang="zh-CN" altLang="en-US" sz="2800" dirty="0" smtClean="0"/>
              <a:t>祷告</a:t>
            </a:r>
            <a:r>
              <a:rPr lang="en-US" sz="2800" dirty="0" smtClean="0"/>
              <a:t>(v.1)		</a:t>
            </a:r>
            <a:r>
              <a:rPr lang="zh-CN" altLang="en-US" sz="2800" dirty="0" smtClean="0"/>
              <a:t>祷告</a:t>
            </a:r>
            <a:r>
              <a:rPr lang="en-US" sz="2800" dirty="0" smtClean="0"/>
              <a:t>	</a:t>
            </a:r>
            <a:r>
              <a:rPr lang="zh-CN" altLang="en-US" sz="2800" dirty="0" smtClean="0"/>
              <a:t>           祷告</a:t>
            </a:r>
            <a:r>
              <a:rPr lang="en-US" sz="2800" dirty="0" smtClean="0"/>
              <a:t>		</a:t>
            </a:r>
            <a:r>
              <a:rPr lang="zh-CN" altLang="en-US" sz="2800" dirty="0" smtClean="0"/>
              <a:t>           </a:t>
            </a:r>
            <a:r>
              <a:rPr lang="en-US" sz="2800" dirty="0" smtClean="0"/>
              <a:t>16:24</a:t>
            </a:r>
          </a:p>
          <a:p>
            <a:pPr marL="0" indent="0">
              <a:buNone/>
            </a:pPr>
            <a:r>
              <a:rPr lang="zh-CN" altLang="en-US" sz="2800" dirty="0" smtClean="0"/>
              <a:t>爱</a:t>
            </a:r>
            <a:r>
              <a:rPr lang="en-US" sz="2800" dirty="0" smtClean="0"/>
              <a:t>(v.23,24,26)</a:t>
            </a:r>
            <a:r>
              <a:rPr lang="en-US" dirty="0" smtClean="0"/>
              <a:t>	</a:t>
            </a:r>
            <a:r>
              <a:rPr lang="zh-CN" altLang="en-US" sz="2800" dirty="0" smtClean="0"/>
              <a:t>关爱</a:t>
            </a:r>
            <a:r>
              <a:rPr lang="en-US" sz="2800" dirty="0" smtClean="0"/>
              <a:t>		</a:t>
            </a:r>
            <a:r>
              <a:rPr lang="zh-CN" altLang="en-US" sz="2800" dirty="0" smtClean="0"/>
              <a:t>父的名       </a:t>
            </a:r>
            <a:r>
              <a:rPr lang="en-US" sz="2800" dirty="0" smtClean="0"/>
              <a:t>	</a:t>
            </a:r>
            <a:r>
              <a:rPr lang="zh-CN" altLang="en-US" sz="2800" dirty="0" smtClean="0"/>
              <a:t>           </a:t>
            </a:r>
            <a:r>
              <a:rPr lang="en-US" sz="2800" dirty="0" smtClean="0"/>
              <a:t>17:13</a:t>
            </a:r>
          </a:p>
          <a:p>
            <a:pPr marL="0" indent="0">
              <a:buNone/>
            </a:pPr>
            <a:r>
              <a:rPr lang="zh-CN" altLang="en-US" sz="2800" dirty="0" smtClean="0"/>
              <a:t>真理</a:t>
            </a:r>
            <a:r>
              <a:rPr lang="en-US" sz="2800" dirty="0" smtClean="0"/>
              <a:t>(v.17,19)	</a:t>
            </a:r>
            <a:r>
              <a:rPr lang="zh-CN" altLang="en-US" sz="2800" dirty="0" smtClean="0"/>
              <a:t>分享</a:t>
            </a:r>
            <a:r>
              <a:rPr lang="en-US" sz="2800" dirty="0" smtClean="0"/>
              <a:t>		</a:t>
            </a:r>
            <a:r>
              <a:rPr lang="zh-CN" altLang="en-US" sz="2800" dirty="0" smtClean="0"/>
              <a:t>圣言</a:t>
            </a:r>
            <a:r>
              <a:rPr lang="en-US" sz="2800" dirty="0" smtClean="0"/>
              <a:t>		</a:t>
            </a:r>
            <a:r>
              <a:rPr lang="zh-CN" altLang="en-US" sz="2800" dirty="0" smtClean="0"/>
              <a:t>           </a:t>
            </a:r>
            <a:r>
              <a:rPr lang="en-US" sz="2800" dirty="0" smtClean="0"/>
              <a:t>15:11</a:t>
            </a:r>
          </a:p>
          <a:p>
            <a:pPr marL="0" indent="0">
              <a:buNone/>
            </a:pPr>
            <a:r>
              <a:rPr lang="zh-CN" altLang="en-US" sz="2800" dirty="0" smtClean="0"/>
              <a:t>荣耀</a:t>
            </a:r>
            <a:r>
              <a:rPr lang="en-US" sz="2800" dirty="0" smtClean="0"/>
              <a:t>(v.4,10)	</a:t>
            </a:r>
            <a:r>
              <a:rPr lang="zh-CN" altLang="en-US" sz="2800" dirty="0" smtClean="0"/>
              <a:t>           结果子</a:t>
            </a:r>
            <a:r>
              <a:rPr lang="en-US" sz="2800" dirty="0" smtClean="0"/>
              <a:t>	</a:t>
            </a:r>
            <a:r>
              <a:rPr lang="zh-CN" altLang="en-US" sz="2800" dirty="0" smtClean="0"/>
              <a:t>神圣的荣耀</a:t>
            </a:r>
            <a:r>
              <a:rPr lang="en-US" sz="2800" dirty="0" smtClean="0"/>
              <a:t>		1Jn1:4</a:t>
            </a:r>
          </a:p>
        </p:txBody>
      </p:sp>
    </p:spTree>
    <p:extLst>
      <p:ext uri="{BB962C8B-B14F-4D97-AF65-F5344CB8AC3E}">
        <p14:creationId xmlns:p14="http://schemas.microsoft.com/office/powerpoint/2010/main" val="688840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例证</a:t>
            </a:r>
            <a:endParaRPr lang="en-US" dirty="0"/>
          </a:p>
        </p:txBody>
      </p:sp>
      <p:sp>
        <p:nvSpPr>
          <p:cNvPr id="3" name="Content Placeholder 2"/>
          <p:cNvSpPr>
            <a:spLocks noGrp="1"/>
          </p:cNvSpPr>
          <p:nvPr>
            <p:ph idx="1"/>
          </p:nvPr>
        </p:nvSpPr>
        <p:spPr/>
        <p:txBody>
          <a:bodyPr/>
          <a:lstStyle/>
          <a:p>
            <a:r>
              <a:rPr lang="zh-CN" altLang="en-US" dirty="0" smtClean="0"/>
              <a:t>五旬节</a:t>
            </a:r>
            <a:endParaRPr lang="en-US" altLang="zh-CN" dirty="0" smtClean="0"/>
          </a:p>
          <a:p>
            <a:r>
              <a:rPr lang="zh-CN" altLang="en-US" dirty="0" smtClean="0"/>
              <a:t>中国</a:t>
            </a:r>
            <a:endParaRPr lang="en-US" dirty="0" smtClean="0"/>
          </a:p>
          <a:p>
            <a:r>
              <a:rPr lang="zh-CN" altLang="en-US" dirty="0" smtClean="0"/>
              <a:t>中东</a:t>
            </a:r>
            <a:endParaRPr lang="en-US" altLang="zh-CN" dirty="0" smtClean="0"/>
          </a:p>
          <a:p>
            <a:r>
              <a:rPr lang="zh-CN" altLang="en-US" dirty="0" smtClean="0"/>
              <a:t>大城市</a:t>
            </a:r>
            <a:endParaRPr lang="en-US" dirty="0"/>
          </a:p>
        </p:txBody>
      </p:sp>
    </p:spTree>
    <p:extLst>
      <p:ext uri="{BB962C8B-B14F-4D97-AF65-F5344CB8AC3E}">
        <p14:creationId xmlns:p14="http://schemas.microsoft.com/office/powerpoint/2010/main" val="440015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打开家的三重障碍</a:t>
            </a:r>
            <a:endParaRPr lang="en-US" dirty="0"/>
          </a:p>
        </p:txBody>
      </p:sp>
      <p:sp>
        <p:nvSpPr>
          <p:cNvPr id="3" name="Content Placeholder 2"/>
          <p:cNvSpPr>
            <a:spLocks noGrp="1"/>
          </p:cNvSpPr>
          <p:nvPr>
            <p:ph idx="1"/>
          </p:nvPr>
        </p:nvSpPr>
        <p:spPr/>
        <p:txBody>
          <a:bodyPr>
            <a:normAutofit/>
          </a:bodyPr>
          <a:lstStyle/>
          <a:p>
            <a:pPr marL="0" indent="0" algn="ctr">
              <a:buNone/>
            </a:pPr>
            <a:r>
              <a:rPr lang="zh-CN" altLang="en-US" sz="4000" dirty="0" smtClean="0"/>
              <a:t>隐私</a:t>
            </a:r>
            <a:endParaRPr lang="en-US" altLang="zh-CN" sz="4000" dirty="0" smtClean="0"/>
          </a:p>
          <a:p>
            <a:pPr marL="0" indent="0" algn="ctr">
              <a:buNone/>
            </a:pPr>
            <a:r>
              <a:rPr lang="zh-CN" altLang="en-US" sz="4000" dirty="0" smtClean="0"/>
              <a:t>安全 </a:t>
            </a:r>
            <a:endParaRPr lang="en-US" altLang="zh-CN" sz="4000" dirty="0" smtClean="0"/>
          </a:p>
          <a:p>
            <a:pPr marL="0" indent="0" algn="ctr">
              <a:buNone/>
            </a:pPr>
            <a:r>
              <a:rPr lang="zh-CN" altLang="en-US" sz="4000" dirty="0" smtClean="0"/>
              <a:t>个人自由</a:t>
            </a:r>
            <a:endParaRPr lang="en-US" sz="4000" dirty="0"/>
          </a:p>
        </p:txBody>
      </p:sp>
    </p:spTree>
    <p:extLst>
      <p:ext uri="{BB962C8B-B14F-4D97-AF65-F5344CB8AC3E}">
        <p14:creationId xmlns:p14="http://schemas.microsoft.com/office/powerpoint/2010/main" val="1417676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mtClean="0"/>
              <a:t>需要新的開始</a:t>
            </a:r>
            <a:endParaRPr lang="en-US" dirty="0"/>
          </a:p>
        </p:txBody>
      </p:sp>
      <p:sp>
        <p:nvSpPr>
          <p:cNvPr id="9" name="Content Placeholder 2"/>
          <p:cNvSpPr txBox="1">
            <a:spLocks/>
          </p:cNvSpPr>
          <p:nvPr/>
        </p:nvSpPr>
        <p:spPr>
          <a:xfrm>
            <a:off x="381000" y="1579977"/>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US" altLang="zh-CN" dirty="0" smtClean="0"/>
              <a:t>“</a:t>
            </a:r>
            <a:r>
              <a:rPr lang="zh-CN" altLang="en-US" dirty="0" smtClean="0"/>
              <a:t>这些日子</a:t>
            </a:r>
            <a:r>
              <a:rPr lang="en-US" altLang="zh-CN" dirty="0" smtClean="0"/>
              <a:t>,</a:t>
            </a:r>
            <a:r>
              <a:rPr lang="zh-CN" altLang="en-US" dirty="0" smtClean="0"/>
              <a:t>无论是和长老</a:t>
            </a:r>
            <a:r>
              <a:rPr lang="en-US" altLang="zh-CN" dirty="0" smtClean="0"/>
              <a:t>,</a:t>
            </a:r>
            <a:r>
              <a:rPr lang="zh-CN" altLang="en-US" dirty="0" smtClean="0"/>
              <a:t>同工</a:t>
            </a:r>
            <a:r>
              <a:rPr lang="en-US" altLang="zh-CN" dirty="0" smtClean="0"/>
              <a:t>,</a:t>
            </a:r>
            <a:r>
              <a:rPr lang="zh-CN" altLang="en-US" dirty="0" smtClean="0"/>
              <a:t>还是和家负责</a:t>
            </a:r>
            <a:r>
              <a:rPr lang="en-US" altLang="zh-CN" dirty="0" smtClean="0"/>
              <a:t>,</a:t>
            </a:r>
            <a:r>
              <a:rPr lang="zh-CN" altLang="en-US" dirty="0" smtClean="0"/>
              <a:t>我们越交通</a:t>
            </a:r>
            <a:r>
              <a:rPr lang="en-US" altLang="zh-CN" dirty="0" smtClean="0"/>
              <a:t>,</a:t>
            </a:r>
            <a:r>
              <a:rPr lang="zh-CN" altLang="en-US" dirty="0" smtClean="0"/>
              <a:t>越接触</a:t>
            </a:r>
            <a:r>
              <a:rPr lang="en-US" altLang="zh-CN" dirty="0" smtClean="0"/>
              <a:t>,</a:t>
            </a:r>
            <a:r>
              <a:rPr lang="zh-CN" altLang="en-US" dirty="0" smtClean="0"/>
              <a:t>越有一个感觉</a:t>
            </a:r>
            <a:r>
              <a:rPr lang="en-US" altLang="zh-CN" dirty="0" smtClean="0"/>
              <a:t>,</a:t>
            </a:r>
            <a:r>
              <a:rPr lang="zh-CN" altLang="en-US" dirty="0" smtClean="0"/>
              <a:t>我们需要一个新的起頭</a:t>
            </a:r>
            <a:r>
              <a:rPr lang="en-US" altLang="zh-CN" dirty="0" smtClean="0"/>
              <a:t>.</a:t>
            </a:r>
            <a:r>
              <a:rPr lang="zh-CN" altLang="en-US" dirty="0" smtClean="0"/>
              <a:t>可以说</a:t>
            </a:r>
            <a:r>
              <a:rPr lang="en-US" altLang="zh-CN" dirty="0" smtClean="0"/>
              <a:t>,</a:t>
            </a:r>
            <a:r>
              <a:rPr lang="zh-CN" altLang="en-US" dirty="0" smtClean="0"/>
              <a:t>整个召会已经到了一个大的段落</a:t>
            </a:r>
            <a:r>
              <a:rPr lang="en-US" altLang="zh-CN" dirty="0" smtClean="0"/>
              <a:t>,</a:t>
            </a:r>
            <a:r>
              <a:rPr lang="zh-CN" altLang="en-US" dirty="0" smtClean="0"/>
              <a:t>需要有一个新的起头</a:t>
            </a:r>
            <a:r>
              <a:rPr lang="en-US" altLang="zh-CN" dirty="0" smtClean="0"/>
              <a:t>.</a:t>
            </a:r>
            <a:r>
              <a:rPr lang="zh-CN" altLang="en-US" dirty="0" smtClean="0"/>
              <a:t>否则</a:t>
            </a:r>
            <a:r>
              <a:rPr lang="en-US" altLang="zh-CN" dirty="0" smtClean="0"/>
              <a:t>,</a:t>
            </a:r>
            <a:r>
              <a:rPr lang="zh-CN" altLang="en-US" dirty="0" smtClean="0"/>
              <a:t>我们无法避免落到形式的事奉了</a:t>
            </a:r>
            <a:r>
              <a:rPr lang="en-US" altLang="zh-CN" dirty="0" smtClean="0"/>
              <a:t>,</a:t>
            </a:r>
            <a:r>
              <a:rPr lang="zh-CN" altLang="en-US" dirty="0" smtClean="0"/>
              <a:t>落到宗教的敬拜了</a:t>
            </a:r>
            <a:r>
              <a:rPr lang="en-US" altLang="zh-CN" dirty="0" smtClean="0"/>
              <a:t>.</a:t>
            </a:r>
            <a:r>
              <a:rPr lang="zh-CN" altLang="en-US" dirty="0"/>
              <a:t>什么</a:t>
            </a:r>
            <a:r>
              <a:rPr lang="zh-CN" altLang="en-US" dirty="0" smtClean="0"/>
              <a:t>叫作形式的事奉</a:t>
            </a:r>
            <a:r>
              <a:rPr lang="en-US" altLang="zh-CN" dirty="0" smtClean="0"/>
              <a:t>,</a:t>
            </a:r>
            <a:r>
              <a:rPr lang="zh-CN" altLang="en-US" dirty="0" smtClean="0"/>
              <a:t>宗教的敬拜</a:t>
            </a:r>
            <a:r>
              <a:rPr lang="en-US" altLang="zh-CN" dirty="0" smtClean="0"/>
              <a:t>?</a:t>
            </a:r>
            <a:r>
              <a:rPr lang="zh-CN" altLang="en-US" dirty="0" smtClean="0"/>
              <a:t>就是循规蹈矩</a:t>
            </a:r>
            <a:r>
              <a:rPr lang="en-US" altLang="zh-CN" dirty="0" smtClean="0"/>
              <a:t>,</a:t>
            </a:r>
            <a:r>
              <a:rPr lang="zh-CN" altLang="en-US" dirty="0" smtClean="0"/>
              <a:t>按部就班</a:t>
            </a:r>
            <a:r>
              <a:rPr lang="en-US" altLang="zh-CN" dirty="0" smtClean="0"/>
              <a:t>,</a:t>
            </a:r>
            <a:r>
              <a:rPr lang="zh-CN" altLang="en-US" dirty="0" smtClean="0"/>
              <a:t>等因奉此</a:t>
            </a:r>
            <a:r>
              <a:rPr lang="en-US" altLang="zh-CN" dirty="0" smtClean="0"/>
              <a:t>.</a:t>
            </a:r>
            <a:r>
              <a:rPr lang="zh-CN" altLang="en-US" dirty="0" smtClean="0"/>
              <a:t>在七</a:t>
            </a:r>
            <a:r>
              <a:rPr lang="en-US" altLang="zh-CN" dirty="0" smtClean="0"/>
              <a:t>,</a:t>
            </a:r>
            <a:r>
              <a:rPr lang="zh-CN" altLang="en-US" dirty="0" smtClean="0"/>
              <a:t>八年前</a:t>
            </a:r>
            <a:r>
              <a:rPr lang="en-US" altLang="zh-CN" dirty="0" smtClean="0"/>
              <a:t>,</a:t>
            </a:r>
            <a:r>
              <a:rPr lang="zh-CN" altLang="en-US" dirty="0" smtClean="0"/>
              <a:t>这样的事奉是活的</a:t>
            </a:r>
            <a:r>
              <a:rPr lang="en-US" altLang="zh-CN" dirty="0" smtClean="0"/>
              <a:t>,</a:t>
            </a:r>
            <a:r>
              <a:rPr lang="zh-CN" altLang="en-US" dirty="0" smtClean="0"/>
              <a:t>新鲜的</a:t>
            </a:r>
            <a:r>
              <a:rPr lang="en-US" altLang="zh-CN" dirty="0" smtClean="0"/>
              <a:t>;</a:t>
            </a:r>
            <a:r>
              <a:rPr lang="zh-CN" altLang="en-US" dirty="0" smtClean="0"/>
              <a:t>到了今天</a:t>
            </a:r>
            <a:r>
              <a:rPr lang="en-US" altLang="zh-CN" dirty="0" smtClean="0"/>
              <a:t>,</a:t>
            </a:r>
            <a:r>
              <a:rPr lang="zh-CN" altLang="en-US" dirty="0" smtClean="0"/>
              <a:t>还这样事奉</a:t>
            </a:r>
            <a:r>
              <a:rPr lang="en-US" altLang="zh-CN" dirty="0" smtClean="0"/>
              <a:t>,</a:t>
            </a:r>
            <a:r>
              <a:rPr lang="zh-CN" altLang="en-US" dirty="0" smtClean="0"/>
              <a:t>就是死的</a:t>
            </a:r>
            <a:r>
              <a:rPr lang="en-US" altLang="zh-CN" dirty="0" smtClean="0"/>
              <a:t>,</a:t>
            </a:r>
            <a:r>
              <a:rPr lang="zh-CN" altLang="en-US" dirty="0" smtClean="0"/>
              <a:t>陈旧的</a:t>
            </a:r>
            <a:r>
              <a:rPr lang="en-US" altLang="zh-CN" dirty="0" smtClean="0"/>
              <a:t>.”</a:t>
            </a:r>
            <a:endParaRPr lang="en-US" altLang="zh-CN" dirty="0" smtClean="0"/>
          </a:p>
        </p:txBody>
      </p:sp>
    </p:spTree>
    <p:extLst>
      <p:ext uri="{BB962C8B-B14F-4D97-AF65-F5344CB8AC3E}">
        <p14:creationId xmlns:p14="http://schemas.microsoft.com/office/powerpoint/2010/main" val="2132397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a:t>
            </a:r>
            <a:r>
              <a:rPr lang="zh-CN" altLang="en-US" dirty="0" smtClean="0"/>
              <a:t>为了有一个新的开始，我们必须要有一个新的奉献。也只有借着新的奉献和新的对付，才能有新的开始，而且我们的工作才能是新鲜的，召会也才能经历另一个主新鲜同在的阶段。</a:t>
            </a:r>
            <a:r>
              <a:rPr lang="en-US" dirty="0"/>
              <a:t>	</a:t>
            </a:r>
            <a:r>
              <a:rPr lang="en-US" dirty="0" smtClean="0"/>
              <a:t>--the Law of Revival, </a:t>
            </a:r>
            <a:r>
              <a:rPr lang="en-US" dirty="0" err="1" smtClean="0"/>
              <a:t>ch</a:t>
            </a:r>
            <a:r>
              <a:rPr lang="en-US" dirty="0" smtClean="0"/>
              <a:t> 1--</a:t>
            </a:r>
            <a:endParaRPr lang="en-US" dirty="0"/>
          </a:p>
        </p:txBody>
      </p:sp>
    </p:spTree>
    <p:extLst>
      <p:ext uri="{BB962C8B-B14F-4D97-AF65-F5344CB8AC3E}">
        <p14:creationId xmlns:p14="http://schemas.microsoft.com/office/powerpoint/2010/main" val="1349451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CN" altLang="en-US" dirty="0" smtClean="0"/>
              <a:t>地方召会的生活</a:t>
            </a:r>
            <a:r>
              <a:rPr lang="en-US" altLang="zh-CN" dirty="0" smtClean="0"/>
              <a:t>——</a:t>
            </a:r>
            <a:r>
              <a:rPr lang="zh-CN" altLang="en-US" dirty="0" smtClean="0"/>
              <a:t>在时空里实行召会生活</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sz="4800" dirty="0" smtClean="0"/>
              <a:t>“</a:t>
            </a:r>
            <a:r>
              <a:rPr lang="zh-CN" altLang="en-US" sz="4800" dirty="0" smtClean="0"/>
              <a:t>四维时空的召会生活</a:t>
            </a:r>
            <a:r>
              <a:rPr lang="en-US" sz="4800" dirty="0" smtClean="0"/>
              <a:t>”</a:t>
            </a:r>
            <a:endParaRPr lang="en-US" sz="4800" dirty="0"/>
          </a:p>
        </p:txBody>
      </p:sp>
    </p:spTree>
    <p:extLst>
      <p:ext uri="{BB962C8B-B14F-4D97-AF65-F5344CB8AC3E}">
        <p14:creationId xmlns:p14="http://schemas.microsoft.com/office/powerpoint/2010/main" val="1338822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b="1" dirty="0" smtClean="0"/>
              <a:t>三方面的强调</a:t>
            </a:r>
            <a:endParaRPr lang="en-US" b="1" dirty="0"/>
          </a:p>
        </p:txBody>
      </p:sp>
      <p:sp>
        <p:nvSpPr>
          <p:cNvPr id="3" name="Content Placeholder 2"/>
          <p:cNvSpPr>
            <a:spLocks noGrp="1"/>
          </p:cNvSpPr>
          <p:nvPr>
            <p:ph idx="1"/>
          </p:nvPr>
        </p:nvSpPr>
        <p:spPr>
          <a:xfrm>
            <a:off x="0" y="2362200"/>
            <a:ext cx="9144000" cy="2743200"/>
          </a:xfrm>
        </p:spPr>
        <p:txBody>
          <a:bodyPr>
            <a:normAutofit/>
          </a:bodyPr>
          <a:lstStyle/>
          <a:p>
            <a:pPr marL="0" indent="0" algn="ctr">
              <a:buNone/>
            </a:pPr>
            <a:r>
              <a:rPr lang="zh-CN" altLang="en-US" sz="4400" dirty="0" smtClean="0"/>
              <a:t>将福音作到生活里</a:t>
            </a:r>
            <a:endParaRPr lang="en-US" altLang="zh-CN" sz="4400" dirty="0" smtClean="0"/>
          </a:p>
          <a:p>
            <a:pPr marL="0" indent="0" algn="ctr">
              <a:buNone/>
            </a:pPr>
            <a:r>
              <a:rPr lang="zh-CN" altLang="en-US" sz="4400" dirty="0" smtClean="0"/>
              <a:t>将真理作到圣徒们里</a:t>
            </a:r>
            <a:endParaRPr lang="en-US" altLang="zh-CN" sz="4400" dirty="0" smtClean="0"/>
          </a:p>
          <a:p>
            <a:pPr marL="0" indent="0" algn="ctr">
              <a:buNone/>
            </a:pPr>
            <a:r>
              <a:rPr lang="zh-CN" altLang="en-US" sz="4400" dirty="0" smtClean="0"/>
              <a:t>将</a:t>
            </a:r>
            <a:r>
              <a:rPr lang="zh-CN" altLang="en-US" sz="4400" dirty="0"/>
              <a:t>召</a:t>
            </a:r>
            <a:r>
              <a:rPr lang="zh-CN" altLang="en-US" sz="4400" dirty="0" smtClean="0"/>
              <a:t>会生活作到家里</a:t>
            </a:r>
            <a:endParaRPr lang="en-US" sz="4400" dirty="0"/>
          </a:p>
        </p:txBody>
      </p:sp>
    </p:spTree>
    <p:extLst>
      <p:ext uri="{BB962C8B-B14F-4D97-AF65-F5344CB8AC3E}">
        <p14:creationId xmlns:p14="http://schemas.microsoft.com/office/powerpoint/2010/main" val="89143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a:bodyPr>
          <a:lstStyle/>
          <a:p>
            <a:r>
              <a:rPr lang="zh-CN" altLang="en-US" b="1" dirty="0" smtClean="0"/>
              <a:t>聚会的地方</a:t>
            </a:r>
            <a:endParaRPr lang="en-US" dirty="0"/>
          </a:p>
        </p:txBody>
      </p:sp>
      <p:sp>
        <p:nvSpPr>
          <p:cNvPr id="3" name="Content Placeholder 2"/>
          <p:cNvSpPr>
            <a:spLocks noGrp="1"/>
          </p:cNvSpPr>
          <p:nvPr>
            <p:ph idx="1"/>
          </p:nvPr>
        </p:nvSpPr>
        <p:spPr>
          <a:xfrm>
            <a:off x="152400" y="1447800"/>
            <a:ext cx="8839200" cy="3962400"/>
          </a:xfrm>
        </p:spPr>
        <p:txBody>
          <a:bodyPr>
            <a:normAutofit lnSpcReduction="10000"/>
          </a:bodyPr>
          <a:lstStyle/>
          <a:p>
            <a:pPr marL="0" indent="0">
              <a:buNone/>
            </a:pPr>
            <a:r>
              <a:rPr lang="zh-CN" altLang="en-US" dirty="0" smtClean="0"/>
              <a:t>当人提到召会的时候，他们往往都是在指会所那个建筑物。但是在神的话里不是指砖头或水泥，乃是指活的信徒们（参徒五</a:t>
            </a:r>
            <a:r>
              <a:rPr lang="en-US" altLang="zh-CN" dirty="0" smtClean="0"/>
              <a:t>11</a:t>
            </a:r>
            <a:r>
              <a:rPr lang="zh-CN" altLang="en-US" dirty="0" smtClean="0"/>
              <a:t>，太十八</a:t>
            </a:r>
            <a:r>
              <a:rPr lang="en-US" altLang="zh-CN" dirty="0" smtClean="0"/>
              <a:t>17</a:t>
            </a:r>
            <a:r>
              <a:rPr lang="zh-CN" altLang="en-US" dirty="0" smtClean="0"/>
              <a:t>）。新约里所提到的圣殿不是一个物质的地方，乃是由在主里的信徒活的组成。正因为在新约里的圣殿是属灵的，所以信徒们在哪聚会或说在哪敬拜不是很重要。</a:t>
            </a:r>
            <a:endParaRPr lang="en-US" altLang="zh-CN" dirty="0"/>
          </a:p>
          <a:p>
            <a:pPr marL="0" indent="0">
              <a:buNone/>
            </a:pPr>
            <a:r>
              <a:rPr lang="zh-CN" altLang="en-US" sz="3600" dirty="0" smtClean="0"/>
              <a:t>倪柝声</a:t>
            </a:r>
            <a:r>
              <a:rPr lang="zh-CN" altLang="en-US" b="1" dirty="0"/>
              <a:t>，</a:t>
            </a:r>
            <a:r>
              <a:rPr lang="en-US" altLang="zh-CN" b="1" dirty="0" smtClean="0"/>
              <a:t> </a:t>
            </a:r>
            <a:r>
              <a:rPr lang="en-US" altLang="zh-CN" b="1" dirty="0"/>
              <a:t>The Normal Christian Church Life, </a:t>
            </a:r>
            <a:r>
              <a:rPr lang="en-US" altLang="zh-CN" b="1" dirty="0" err="1"/>
              <a:t>ch</a:t>
            </a:r>
            <a:r>
              <a:rPr lang="en-US" altLang="zh-CN" b="1" dirty="0"/>
              <a:t> 12</a:t>
            </a:r>
            <a:endParaRPr lang="en-US" dirty="0"/>
          </a:p>
        </p:txBody>
      </p:sp>
    </p:spTree>
    <p:extLst>
      <p:ext uri="{BB962C8B-B14F-4D97-AF65-F5344CB8AC3E}">
        <p14:creationId xmlns:p14="http://schemas.microsoft.com/office/powerpoint/2010/main" val="2411253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839200" cy="4724400"/>
          </a:xfrm>
        </p:spPr>
        <p:txBody>
          <a:bodyPr>
            <a:normAutofit/>
          </a:bodyPr>
          <a:lstStyle/>
          <a:p>
            <a:pPr marL="0" indent="0">
              <a:buNone/>
            </a:pPr>
            <a:r>
              <a:rPr lang="zh-CN" altLang="en-US" dirty="0" smtClean="0"/>
              <a:t>这就是为什么我们在神的话里看见神的儿女们是在圣徒面家里，在家庭气氛里聚集。我们读到召会是在百居拉和亚居拉的家里（罗十六</a:t>
            </a:r>
            <a:r>
              <a:rPr lang="en-US" altLang="zh-CN" dirty="0" smtClean="0"/>
              <a:t>5</a:t>
            </a:r>
            <a:r>
              <a:rPr lang="zh-CN" altLang="en-US" dirty="0" smtClean="0"/>
              <a:t>；林前十六</a:t>
            </a:r>
            <a:r>
              <a:rPr lang="en-US" altLang="zh-CN" dirty="0" smtClean="0"/>
              <a:t>19</a:t>
            </a:r>
            <a:r>
              <a:rPr lang="zh-CN" altLang="en-US" dirty="0" smtClean="0"/>
              <a:t>），在宁法的家里（西四</a:t>
            </a:r>
            <a:r>
              <a:rPr lang="en-US" altLang="zh-CN" dirty="0" smtClean="0"/>
              <a:t>15</a:t>
            </a:r>
            <a:r>
              <a:rPr lang="zh-CN" altLang="en-US" dirty="0" smtClean="0"/>
              <a:t> ），和在腓利门的家里的。在新约里面，至少这三处召会都是在信徒们家里的。在一个地方如果有几位圣徒，其中一位的家足够让他们聚在一起，他们就很自然的在那聚会了。这样在那里的基督徒就称为那个地方在某某圣徒家里的召会。</a:t>
            </a: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1317756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839200" cy="3733800"/>
          </a:xfrm>
        </p:spPr>
        <p:txBody>
          <a:bodyPr>
            <a:normAutofit/>
          </a:bodyPr>
          <a:lstStyle/>
          <a:p>
            <a:pPr marL="0" indent="0">
              <a:buNone/>
            </a:pPr>
            <a:r>
              <a:rPr lang="zh-CN" altLang="en-US" dirty="0" smtClean="0"/>
              <a:t>一处召会一旦成立，信徒们从一开始就要学习自己聚会，或在家里或在他们找到的建筑里。当然不是每处召会都是都是在家里，但我们应该鼓励在家里的召会，而不应该认为召会在家里不好。同样的原则在今天照样适用。这并不是说整个召会总是分开聚会，但一般来说在圣徒家里的聚会是切实可行的。</a:t>
            </a:r>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1833407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a:bodyPr>
          <a:lstStyle/>
          <a:p>
            <a:pPr marL="0" indent="0">
              <a:buNone/>
            </a:pPr>
            <a:r>
              <a:rPr lang="zh-CN" altLang="en-US" dirty="0" smtClean="0"/>
              <a:t>首先，在家里的聚集比在空旷并且安排得有条有理的会所里让圣徒们有更多的自由讲说属灵的事。另外，在会所里不如在家里更容易有彼此互相的互动。不知道为什么，当人们走进那些特别的建筑物时，他们就不自觉地落到被动里，等着有人讲道。在圣徒们的聚集里应该慢了家庭气氛，甚至弟兄们可以自由的问问题（林前十四</a:t>
            </a:r>
            <a:r>
              <a:rPr lang="en-US" altLang="zh-CN" dirty="0" smtClean="0"/>
              <a:t>35</a:t>
            </a:r>
            <a:r>
              <a:rPr lang="zh-CN" altLang="en-US" dirty="0" smtClean="0"/>
              <a:t>）。一切都应该受圣灵的管制，但同时也要让圣灵有自由。再者，召会在弟兄们家里，他们就会自然而然的感觉召会的权益就是他们的权益。他们就会和召会有亲密的关系。</a:t>
            </a:r>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3576257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86800" cy="5638800"/>
          </a:xfrm>
        </p:spPr>
        <p:txBody>
          <a:bodyPr>
            <a:normAutofit/>
          </a:bodyPr>
          <a:lstStyle/>
          <a:p>
            <a:pPr marL="0" indent="0">
              <a:buNone/>
            </a:pPr>
            <a:r>
              <a:rPr lang="zh-CN" altLang="en-US" dirty="0" smtClean="0"/>
              <a:t>还有，当我们在信徒们家里聚集的时候，对邻居都应该是可以传扬福音，甚至可以结果子的见证。连那些不愿意到“会所（召会）”的人都愿意到家里去。这对基督徒家庭也会是有很大帮助的影响的。他们的孩子们从小就被属灵的氛围所环绕，经常可以看到永远事物的实际。再者，在圣徒们家里的聚会，可以让召会也少些花费。在罗马帝国在头三个世纪逼迫基督徒的时候，圣徒们之所以能存留下来，就是因为他们并没有特别聚集敬拜的场所，而是在阁楼、地穴等让人不注意的地方聚集。</a:t>
            </a:r>
            <a:endParaRPr lang="en-US" dirty="0" smtClean="0"/>
          </a:p>
        </p:txBody>
      </p:sp>
    </p:spTree>
    <p:extLst>
      <p:ext uri="{BB962C8B-B14F-4D97-AF65-F5344CB8AC3E}">
        <p14:creationId xmlns:p14="http://schemas.microsoft.com/office/powerpoint/2010/main" val="1513046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763000" cy="4724400"/>
          </a:xfrm>
        </p:spPr>
        <p:txBody>
          <a:bodyPr>
            <a:normAutofit/>
          </a:bodyPr>
          <a:lstStyle/>
          <a:p>
            <a:pPr marL="0" indent="0">
              <a:buNone/>
            </a:pPr>
            <a:r>
              <a:rPr lang="zh-CN" altLang="en-US" dirty="0" smtClean="0"/>
              <a:t>所以圣经里召会组织的方法是极其简单的。一旦在一个地方有几位圣徒们聚集，他们就开始在其中一位的家里聚集。圣徒人数如果增加到一个家无法容纳的时候，就扩展到几个家里聚集。当有全体圣徒们聚在一起的必要时，就可以找一个合适的公共场所聚集。这样的场所可以是借用的、租用的、或是自己建造的，这要视召会财物情形而定。无论如何，我们要记得最理想的聚会场所是圣徒们的家。</a:t>
            </a:r>
            <a:endParaRPr lang="en-US" dirty="0" smtClean="0"/>
          </a:p>
        </p:txBody>
      </p:sp>
    </p:spTree>
    <p:extLst>
      <p:ext uri="{BB962C8B-B14F-4D97-AF65-F5344CB8AC3E}">
        <p14:creationId xmlns:p14="http://schemas.microsoft.com/office/powerpoint/2010/main" val="2080582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normAutofit/>
          </a:bodyPr>
          <a:lstStyle/>
          <a:p>
            <a:r>
              <a:rPr lang="zh-CN" altLang="en-US" sz="3100" b="1" dirty="0" smtClean="0"/>
              <a:t>成全圣徒并且将工作交给他们</a:t>
            </a:r>
            <a:endParaRPr lang="en-US" dirty="0"/>
          </a:p>
        </p:txBody>
      </p:sp>
      <p:sp>
        <p:nvSpPr>
          <p:cNvPr id="3" name="Content Placeholder 2"/>
          <p:cNvSpPr>
            <a:spLocks noGrp="1"/>
          </p:cNvSpPr>
          <p:nvPr>
            <p:ph idx="1"/>
          </p:nvPr>
        </p:nvSpPr>
        <p:spPr>
          <a:xfrm>
            <a:off x="430696" y="1143000"/>
            <a:ext cx="8229600" cy="5486400"/>
          </a:xfrm>
        </p:spPr>
        <p:txBody>
          <a:bodyPr>
            <a:normAutofit fontScale="92500" lnSpcReduction="10000"/>
          </a:bodyPr>
          <a:lstStyle/>
          <a:p>
            <a:r>
              <a:rPr lang="zh-CN" altLang="en-US" dirty="0" smtClean="0"/>
              <a:t>今天我们所该做的就是成全别人让他们来做工。我们今天不是要为别人做工。保罗成全了提摩太做他的门徒。而后提摩太又将工作交给其他忠信的人（提后二</a:t>
            </a:r>
            <a:r>
              <a:rPr lang="en-US" altLang="zh-CN" dirty="0" smtClean="0"/>
              <a:t>2</a:t>
            </a:r>
            <a:r>
              <a:rPr lang="zh-CN" altLang="en-US" dirty="0" smtClean="0"/>
              <a:t>）。那些忠信的人又再去成全更多的人。这是我们今天该做的工作。</a:t>
            </a:r>
            <a:endParaRPr lang="en-US" altLang="zh-CN" dirty="0" smtClean="0"/>
          </a:p>
          <a:p>
            <a:r>
              <a:rPr lang="zh-CN" altLang="en-US" dirty="0" smtClean="0"/>
              <a:t>只有那些能教导别人如何做工的人才能在工作上成功。</a:t>
            </a:r>
            <a:endParaRPr lang="en-US" altLang="zh-CN" dirty="0" smtClean="0"/>
          </a:p>
          <a:p>
            <a:r>
              <a:rPr lang="zh-CN" altLang="en-US" dirty="0" smtClean="0"/>
              <a:t>当一个人将工作都揽在自己身上时，实际上他在告诉别人不要做工。今天同工们的工作应该是带领并引导别人来做工。他们的工作应该是将工作分给别人去做。他们应该想方设法让别人能做工。</a:t>
            </a:r>
            <a:endParaRPr lang="en-US" dirty="0"/>
          </a:p>
          <a:p>
            <a:pPr>
              <a:buNone/>
            </a:pPr>
            <a:endParaRPr lang="en-US" dirty="0"/>
          </a:p>
        </p:txBody>
      </p:sp>
    </p:spTree>
    <p:extLst>
      <p:ext uri="{BB962C8B-B14F-4D97-AF65-F5344CB8AC3E}">
        <p14:creationId xmlns:p14="http://schemas.microsoft.com/office/powerpoint/2010/main" val="3357625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TotalTime>
  <Words>1695</Words>
  <Application>Microsoft Office PowerPoint</Application>
  <PresentationFormat>全屏显示(4:3)</PresentationFormat>
  <Paragraphs>56</Paragraphs>
  <Slides>18</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18</vt:i4>
      </vt:variant>
    </vt:vector>
  </HeadingPairs>
  <TitlesOfParts>
    <vt:vector size="22" baseType="lpstr">
      <vt:lpstr>宋体</vt:lpstr>
      <vt:lpstr>Arial</vt:lpstr>
      <vt:lpstr>Calibri</vt:lpstr>
      <vt:lpstr>Office Theme</vt:lpstr>
      <vt:lpstr>目标（GOAL）</vt:lpstr>
      <vt:lpstr>三方面的强调</vt:lpstr>
      <vt:lpstr>聚会的地方</vt:lpstr>
      <vt:lpstr>PowerPoint 演示文稿</vt:lpstr>
      <vt:lpstr>PowerPoint 演示文稿</vt:lpstr>
      <vt:lpstr>PowerPoint 演示文稿</vt:lpstr>
      <vt:lpstr>PowerPoint 演示文稿</vt:lpstr>
      <vt:lpstr>PowerPoint 演示文稿</vt:lpstr>
      <vt:lpstr>成全圣徒并且将工作交给他们</vt:lpstr>
      <vt:lpstr>PowerPoint 演示文稿</vt:lpstr>
      <vt:lpstr>PowerPoint 演示文稿</vt:lpstr>
      <vt:lpstr>强调我们的工作</vt:lpstr>
      <vt:lpstr>家中成全 “成全成为一”—约十七23</vt:lpstr>
      <vt:lpstr>例证</vt:lpstr>
      <vt:lpstr>打开家的三重障碍</vt:lpstr>
      <vt:lpstr>PowerPoint 演示文稿</vt:lpstr>
      <vt:lpstr>PowerPoint 演示文稿</vt:lpstr>
      <vt:lpstr>地方召会的生活——在时空里实行召会生活</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Vital Group for realizing the perfecting of the saints in Eph 4</dc:title>
  <dc:creator>Andrew Yu</dc:creator>
  <cp:lastModifiedBy>owen peng</cp:lastModifiedBy>
  <cp:revision>49</cp:revision>
  <dcterms:created xsi:type="dcterms:W3CDTF">2013-09-18T03:59:08Z</dcterms:created>
  <dcterms:modified xsi:type="dcterms:W3CDTF">2015-11-23T21:45:29Z</dcterms:modified>
</cp:coreProperties>
</file>